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07" r:id="rId5"/>
    <p:sldMasterId id="2147484346" r:id="rId6"/>
    <p:sldMasterId id="2147484386" r:id="rId7"/>
    <p:sldMasterId id="2147484388" r:id="rId8"/>
    <p:sldMasterId id="2147484391" r:id="rId9"/>
    <p:sldMasterId id="2147484398" r:id="rId10"/>
  </p:sldMasterIdLst>
  <p:notesMasterIdLst>
    <p:notesMasterId r:id="rId187"/>
  </p:notesMasterIdLst>
  <p:sldIdLst>
    <p:sldId id="1664" r:id="rId11"/>
    <p:sldId id="647" r:id="rId12"/>
    <p:sldId id="684" r:id="rId13"/>
    <p:sldId id="258" r:id="rId14"/>
    <p:sldId id="683" r:id="rId15"/>
    <p:sldId id="1553" r:id="rId16"/>
    <p:sldId id="783" r:id="rId17"/>
    <p:sldId id="784" r:id="rId18"/>
    <p:sldId id="785" r:id="rId19"/>
    <p:sldId id="786" r:id="rId20"/>
    <p:sldId id="787" r:id="rId21"/>
    <p:sldId id="788" r:id="rId22"/>
    <p:sldId id="789" r:id="rId23"/>
    <p:sldId id="790" r:id="rId24"/>
    <p:sldId id="1580" r:id="rId25"/>
    <p:sldId id="1581" r:id="rId26"/>
    <p:sldId id="1582" r:id="rId27"/>
    <p:sldId id="1583" r:id="rId28"/>
    <p:sldId id="1584" r:id="rId29"/>
    <p:sldId id="1586" r:id="rId30"/>
    <p:sldId id="1587" r:id="rId31"/>
    <p:sldId id="1585" r:id="rId32"/>
    <p:sldId id="1590" r:id="rId33"/>
    <p:sldId id="1591" r:id="rId34"/>
    <p:sldId id="1595" r:id="rId35"/>
    <p:sldId id="1593" r:id="rId36"/>
    <p:sldId id="1594" r:id="rId37"/>
    <p:sldId id="1592" r:id="rId38"/>
    <p:sldId id="1596" r:id="rId39"/>
    <p:sldId id="1571" r:id="rId40"/>
    <p:sldId id="1598" r:id="rId41"/>
    <p:sldId id="1597" r:id="rId42"/>
    <p:sldId id="1599" r:id="rId43"/>
    <p:sldId id="1600" r:id="rId44"/>
    <p:sldId id="1601" r:id="rId45"/>
    <p:sldId id="1602" r:id="rId46"/>
    <p:sldId id="1603" r:id="rId47"/>
    <p:sldId id="1604" r:id="rId48"/>
    <p:sldId id="1605" r:id="rId49"/>
    <p:sldId id="1606" r:id="rId50"/>
    <p:sldId id="1607" r:id="rId51"/>
    <p:sldId id="1608" r:id="rId52"/>
    <p:sldId id="1609" r:id="rId53"/>
    <p:sldId id="1610" r:id="rId54"/>
    <p:sldId id="1611" r:id="rId55"/>
    <p:sldId id="1612" r:id="rId56"/>
    <p:sldId id="1613" r:id="rId57"/>
    <p:sldId id="1614" r:id="rId58"/>
    <p:sldId id="1576" r:id="rId59"/>
    <p:sldId id="1617" r:id="rId60"/>
    <p:sldId id="1625" r:id="rId61"/>
    <p:sldId id="1577" r:id="rId62"/>
    <p:sldId id="1618" r:id="rId63"/>
    <p:sldId id="1619" r:id="rId64"/>
    <p:sldId id="1620" r:id="rId65"/>
    <p:sldId id="1621" r:id="rId66"/>
    <p:sldId id="1622" r:id="rId67"/>
    <p:sldId id="1623" r:id="rId68"/>
    <p:sldId id="1624" r:id="rId69"/>
    <p:sldId id="1626" r:id="rId70"/>
    <p:sldId id="1629" r:id="rId71"/>
    <p:sldId id="1588" r:id="rId72"/>
    <p:sldId id="1630" r:id="rId73"/>
    <p:sldId id="1631" r:id="rId74"/>
    <p:sldId id="1632" r:id="rId75"/>
    <p:sldId id="1633" r:id="rId76"/>
    <p:sldId id="1634" r:id="rId77"/>
    <p:sldId id="1635" r:id="rId78"/>
    <p:sldId id="1636" r:id="rId79"/>
    <p:sldId id="1638" r:id="rId80"/>
    <p:sldId id="1637" r:id="rId81"/>
    <p:sldId id="1639" r:id="rId82"/>
    <p:sldId id="1640" r:id="rId83"/>
    <p:sldId id="1641" r:id="rId84"/>
    <p:sldId id="1642" r:id="rId85"/>
    <p:sldId id="1643" r:id="rId86"/>
    <p:sldId id="1644" r:id="rId87"/>
    <p:sldId id="1645" r:id="rId88"/>
    <p:sldId id="1646" r:id="rId89"/>
    <p:sldId id="1589" r:id="rId90"/>
    <p:sldId id="1647" r:id="rId91"/>
    <p:sldId id="1651" r:id="rId92"/>
    <p:sldId id="1653" r:id="rId93"/>
    <p:sldId id="1654" r:id="rId94"/>
    <p:sldId id="1655" r:id="rId95"/>
    <p:sldId id="1656" r:id="rId96"/>
    <p:sldId id="1657" r:id="rId97"/>
    <p:sldId id="1649" r:id="rId98"/>
    <p:sldId id="1650" r:id="rId99"/>
    <p:sldId id="1628" r:id="rId100"/>
    <p:sldId id="1648" r:id="rId101"/>
    <p:sldId id="1652" r:id="rId102"/>
    <p:sldId id="1658" r:id="rId103"/>
    <p:sldId id="1659" r:id="rId104"/>
    <p:sldId id="1660" r:id="rId105"/>
    <p:sldId id="1578" r:id="rId106"/>
    <p:sldId id="1661" r:id="rId107"/>
    <p:sldId id="1662" r:id="rId108"/>
    <p:sldId id="1663" r:id="rId109"/>
    <p:sldId id="464" r:id="rId110"/>
    <p:sldId id="467" r:id="rId111"/>
    <p:sldId id="468" r:id="rId112"/>
    <p:sldId id="469" r:id="rId113"/>
    <p:sldId id="470" r:id="rId114"/>
    <p:sldId id="471" r:id="rId115"/>
    <p:sldId id="472" r:id="rId116"/>
    <p:sldId id="473" r:id="rId117"/>
    <p:sldId id="474" r:id="rId118"/>
    <p:sldId id="475" r:id="rId119"/>
    <p:sldId id="476" r:id="rId120"/>
    <p:sldId id="477" r:id="rId121"/>
    <p:sldId id="478" r:id="rId122"/>
    <p:sldId id="479" r:id="rId123"/>
    <p:sldId id="480" r:id="rId124"/>
    <p:sldId id="481" r:id="rId125"/>
    <p:sldId id="482" r:id="rId126"/>
    <p:sldId id="483" r:id="rId127"/>
    <p:sldId id="484" r:id="rId128"/>
    <p:sldId id="485" r:id="rId129"/>
    <p:sldId id="486" r:id="rId130"/>
    <p:sldId id="487" r:id="rId131"/>
    <p:sldId id="488" r:id="rId132"/>
    <p:sldId id="489" r:id="rId133"/>
    <p:sldId id="490" r:id="rId134"/>
    <p:sldId id="491" r:id="rId135"/>
    <p:sldId id="492" r:id="rId136"/>
    <p:sldId id="493" r:id="rId137"/>
    <p:sldId id="494" r:id="rId138"/>
    <p:sldId id="495" r:id="rId139"/>
    <p:sldId id="496" r:id="rId140"/>
    <p:sldId id="497" r:id="rId141"/>
    <p:sldId id="498" r:id="rId142"/>
    <p:sldId id="499" r:id="rId143"/>
    <p:sldId id="500" r:id="rId144"/>
    <p:sldId id="501" r:id="rId145"/>
    <p:sldId id="502" r:id="rId146"/>
    <p:sldId id="503" r:id="rId147"/>
    <p:sldId id="504" r:id="rId148"/>
    <p:sldId id="505" r:id="rId149"/>
    <p:sldId id="506" r:id="rId150"/>
    <p:sldId id="507" r:id="rId151"/>
    <p:sldId id="508" r:id="rId152"/>
    <p:sldId id="509" r:id="rId153"/>
    <p:sldId id="510" r:id="rId154"/>
    <p:sldId id="511" r:id="rId155"/>
    <p:sldId id="512" r:id="rId156"/>
    <p:sldId id="1665" r:id="rId157"/>
    <p:sldId id="513" r:id="rId158"/>
    <p:sldId id="525" r:id="rId159"/>
    <p:sldId id="552" r:id="rId160"/>
    <p:sldId id="553" r:id="rId161"/>
    <p:sldId id="528" r:id="rId162"/>
    <p:sldId id="554" r:id="rId163"/>
    <p:sldId id="555" r:id="rId164"/>
    <p:sldId id="531" r:id="rId165"/>
    <p:sldId id="533" r:id="rId166"/>
    <p:sldId id="556" r:id="rId167"/>
    <p:sldId id="557" r:id="rId168"/>
    <p:sldId id="558" r:id="rId169"/>
    <p:sldId id="572" r:id="rId170"/>
    <p:sldId id="560" r:id="rId171"/>
    <p:sldId id="561" r:id="rId172"/>
    <p:sldId id="562" r:id="rId173"/>
    <p:sldId id="573" r:id="rId174"/>
    <p:sldId id="563" r:id="rId175"/>
    <p:sldId id="574" r:id="rId176"/>
    <p:sldId id="564" r:id="rId177"/>
    <p:sldId id="571" r:id="rId178"/>
    <p:sldId id="565" r:id="rId179"/>
    <p:sldId id="566" r:id="rId180"/>
    <p:sldId id="575" r:id="rId181"/>
    <p:sldId id="570" r:id="rId182"/>
    <p:sldId id="567" r:id="rId183"/>
    <p:sldId id="569" r:id="rId184"/>
    <p:sldId id="516" r:id="rId185"/>
    <p:sldId id="443" r:id="rId18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NN" id="{A073DAE3-B461-442F-A3D3-6642BD875E45}">
          <p14:sldIdLst>
            <p14:sldId id="1664"/>
            <p14:sldId id="647"/>
            <p14:sldId id="684"/>
            <p14:sldId id="258"/>
            <p14:sldId id="683"/>
            <p14:sldId id="1553"/>
            <p14:sldId id="783"/>
            <p14:sldId id="784"/>
            <p14:sldId id="785"/>
            <p14:sldId id="786"/>
            <p14:sldId id="787"/>
            <p14:sldId id="788"/>
            <p14:sldId id="789"/>
            <p14:sldId id="790"/>
            <p14:sldId id="1580"/>
            <p14:sldId id="1581"/>
            <p14:sldId id="1582"/>
            <p14:sldId id="1583"/>
            <p14:sldId id="1584"/>
            <p14:sldId id="1586"/>
            <p14:sldId id="1587"/>
            <p14:sldId id="1585"/>
            <p14:sldId id="1590"/>
            <p14:sldId id="1591"/>
            <p14:sldId id="1595"/>
            <p14:sldId id="1593"/>
            <p14:sldId id="1594"/>
            <p14:sldId id="1592"/>
            <p14:sldId id="1596"/>
            <p14:sldId id="1571"/>
            <p14:sldId id="1598"/>
            <p14:sldId id="1597"/>
            <p14:sldId id="1599"/>
            <p14:sldId id="1600"/>
            <p14:sldId id="1601"/>
            <p14:sldId id="1602"/>
            <p14:sldId id="1603"/>
            <p14:sldId id="1604"/>
            <p14:sldId id="1605"/>
            <p14:sldId id="1606"/>
            <p14:sldId id="1607"/>
            <p14:sldId id="1608"/>
            <p14:sldId id="1609"/>
            <p14:sldId id="1610"/>
            <p14:sldId id="1611"/>
            <p14:sldId id="1612"/>
            <p14:sldId id="1613"/>
            <p14:sldId id="1614"/>
            <p14:sldId id="1576"/>
            <p14:sldId id="1617"/>
            <p14:sldId id="1625"/>
            <p14:sldId id="1577"/>
            <p14:sldId id="1618"/>
            <p14:sldId id="1619"/>
            <p14:sldId id="1620"/>
            <p14:sldId id="1621"/>
            <p14:sldId id="1622"/>
            <p14:sldId id="1623"/>
            <p14:sldId id="1624"/>
            <p14:sldId id="1626"/>
            <p14:sldId id="1629"/>
            <p14:sldId id="1588"/>
            <p14:sldId id="1630"/>
            <p14:sldId id="1631"/>
            <p14:sldId id="1632"/>
            <p14:sldId id="1633"/>
            <p14:sldId id="1634"/>
            <p14:sldId id="1635"/>
            <p14:sldId id="1636"/>
            <p14:sldId id="1638"/>
            <p14:sldId id="1637"/>
            <p14:sldId id="1639"/>
            <p14:sldId id="1640"/>
            <p14:sldId id="1641"/>
            <p14:sldId id="1642"/>
            <p14:sldId id="1643"/>
            <p14:sldId id="1644"/>
            <p14:sldId id="1645"/>
            <p14:sldId id="1646"/>
            <p14:sldId id="1589"/>
            <p14:sldId id="1647"/>
            <p14:sldId id="1651"/>
            <p14:sldId id="1653"/>
            <p14:sldId id="1654"/>
            <p14:sldId id="1655"/>
            <p14:sldId id="1656"/>
            <p14:sldId id="1657"/>
            <p14:sldId id="1649"/>
            <p14:sldId id="1650"/>
            <p14:sldId id="1628"/>
            <p14:sldId id="1648"/>
            <p14:sldId id="1652"/>
            <p14:sldId id="1658"/>
            <p14:sldId id="1659"/>
            <p14:sldId id="1660"/>
            <p14:sldId id="1578"/>
            <p14:sldId id="1661"/>
            <p14:sldId id="1662"/>
            <p14:sldId id="1663"/>
          </p14:sldIdLst>
        </p14:section>
        <p14:section name="Introduction" id="{8CD492BF-E962-427E-8206-54631A0C60DB}">
          <p14:sldIdLst>
            <p14:sldId id="464"/>
            <p14:sldId id="467"/>
          </p14:sldIdLst>
        </p14:section>
        <p14:section name="Vision API" id="{A1160912-AA3A-4CA3-B232-E6D7C15AE110}">
          <p14:sldIdLst>
            <p14:sldId id="468"/>
            <p14:sldId id="469"/>
            <p14:sldId id="470"/>
            <p14:sldId id="471"/>
            <p14:sldId id="472"/>
          </p14:sldIdLst>
        </p14:section>
        <p14:section name="Emotion and Face API" id="{F44AE0CF-8747-4161-A596-78241F14D0BD}">
          <p14:sldIdLst>
            <p14:sldId id="473"/>
            <p14:sldId id="474"/>
            <p14:sldId id="475"/>
            <p14:sldId id="476"/>
          </p14:sldIdLst>
        </p14:section>
        <p14:section name="Video API" id="{A85B74B8-D067-4094-94D8-9B5BBC8A5C8B}">
          <p14:sldIdLst>
            <p14:sldId id="477"/>
            <p14:sldId id="478"/>
            <p14:sldId id="479"/>
            <p14:sldId id="480"/>
          </p14:sldIdLst>
        </p14:section>
        <p14:section name="Speech API" id="{4E899F5D-5950-4F41-9ABE-C10FF76E36ED}">
          <p14:sldIdLst>
            <p14:sldId id="481"/>
            <p14:sldId id="482"/>
            <p14:sldId id="483"/>
            <p14:sldId id="484"/>
            <p14:sldId id="485"/>
            <p14:sldId id="486"/>
            <p14:sldId id="487"/>
            <p14:sldId id="488"/>
            <p14:sldId id="489"/>
            <p14:sldId id="490"/>
          </p14:sldIdLst>
        </p14:section>
        <p14:section name="Bing API" id="{0A91A471-B01E-4559-82EF-EA7146901E4A}">
          <p14:sldIdLst>
            <p14:sldId id="491"/>
            <p14:sldId id="492"/>
          </p14:sldIdLst>
        </p14:section>
        <p14:section name="LUIS API" id="{3EDC4D9A-E491-43CC-9C0F-C9B05627CA1E}">
          <p14:sldIdLst>
            <p14:sldId id="493"/>
            <p14:sldId id="494"/>
            <p14:sldId id="495"/>
            <p14:sldId id="496"/>
            <p14:sldId id="497"/>
            <p14:sldId id="498"/>
          </p14:sldIdLst>
        </p14:section>
        <p14:section name="Text Analytics API" id="{F4108E28-94D4-4CC5-A661-DEA395A5A718}">
          <p14:sldIdLst>
            <p14:sldId id="499"/>
            <p14:sldId id="500"/>
          </p14:sldIdLst>
        </p14:section>
        <p14:section name="Knowledge API" id="{1ACC37A3-987C-4961-8F2C-BAB56CB276D0}">
          <p14:sldIdLst>
            <p14:sldId id="501"/>
            <p14:sldId id="502"/>
            <p14:sldId id="503"/>
            <p14:sldId id="504"/>
          </p14:sldIdLst>
        </p14:section>
        <p14:section name="Other APIs" id="{EFF9CA5D-6C5E-48AC-B5D1-E830D5EBF0D7}">
          <p14:sldIdLst>
            <p14:sldId id="505"/>
            <p14:sldId id="506"/>
            <p14:sldId id="507"/>
            <p14:sldId id="508"/>
            <p14:sldId id="509"/>
            <p14:sldId id="510"/>
            <p14:sldId id="511"/>
            <p14:sldId id="512"/>
            <p14:sldId id="1665"/>
            <p14:sldId id="513"/>
            <p14:sldId id="525"/>
            <p14:sldId id="552"/>
            <p14:sldId id="553"/>
            <p14:sldId id="528"/>
            <p14:sldId id="554"/>
            <p14:sldId id="555"/>
            <p14:sldId id="531"/>
            <p14:sldId id="533"/>
            <p14:sldId id="556"/>
            <p14:sldId id="557"/>
            <p14:sldId id="558"/>
            <p14:sldId id="572"/>
            <p14:sldId id="560"/>
            <p14:sldId id="561"/>
            <p14:sldId id="562"/>
            <p14:sldId id="573"/>
            <p14:sldId id="563"/>
            <p14:sldId id="574"/>
            <p14:sldId id="564"/>
            <p14:sldId id="571"/>
            <p14:sldId id="565"/>
            <p14:sldId id="566"/>
            <p14:sldId id="575"/>
            <p14:sldId id="570"/>
            <p14:sldId id="567"/>
            <p14:sldId id="569"/>
            <p14:sldId id="516"/>
            <p14:sldId id="4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43" autoAdjust="0"/>
  </p:normalViewPr>
  <p:slideViewPr>
    <p:cSldViewPr snapToGrid="0">
      <p:cViewPr varScale="1">
        <p:scale>
          <a:sx n="46" d="100"/>
          <a:sy n="46" d="100"/>
        </p:scale>
        <p:origin x="696"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54" Type="http://schemas.openxmlformats.org/officeDocument/2006/relationships/slide" Target="slides/slide144.xml"/><Relationship Id="rId159" Type="http://schemas.openxmlformats.org/officeDocument/2006/relationships/slide" Target="slides/slide149.xml"/><Relationship Id="rId175" Type="http://schemas.openxmlformats.org/officeDocument/2006/relationships/slide" Target="slides/slide165.xml"/><Relationship Id="rId170" Type="http://schemas.openxmlformats.org/officeDocument/2006/relationships/slide" Target="slides/slide160.xml"/><Relationship Id="rId191" Type="http://schemas.openxmlformats.org/officeDocument/2006/relationships/tableStyles" Target="tableStyles.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slide" Target="slides/slide139.xml"/><Relationship Id="rId5" Type="http://schemas.openxmlformats.org/officeDocument/2006/relationships/slideMaster" Target="slideMasters/slideMaster1.xml"/><Relationship Id="rId90" Type="http://schemas.openxmlformats.org/officeDocument/2006/relationships/slide" Target="slides/slide80.xml"/><Relationship Id="rId95" Type="http://schemas.openxmlformats.org/officeDocument/2006/relationships/slide" Target="slides/slide85.xml"/><Relationship Id="rId160" Type="http://schemas.openxmlformats.org/officeDocument/2006/relationships/slide" Target="slides/slide150.xml"/><Relationship Id="rId165" Type="http://schemas.openxmlformats.org/officeDocument/2006/relationships/slide" Target="slides/slide155.xml"/><Relationship Id="rId181" Type="http://schemas.openxmlformats.org/officeDocument/2006/relationships/slide" Target="slides/slide171.xml"/><Relationship Id="rId186" Type="http://schemas.openxmlformats.org/officeDocument/2006/relationships/slide" Target="slides/slide176.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slide" Target="slides/slide140.xml"/><Relationship Id="rId155" Type="http://schemas.openxmlformats.org/officeDocument/2006/relationships/slide" Target="slides/slide145.xml"/><Relationship Id="rId171" Type="http://schemas.openxmlformats.org/officeDocument/2006/relationships/slide" Target="slides/slide161.xml"/><Relationship Id="rId176" Type="http://schemas.openxmlformats.org/officeDocument/2006/relationships/slide" Target="slides/slide166.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slide" Target="slides/slide156.xml"/><Relationship Id="rId182" Type="http://schemas.openxmlformats.org/officeDocument/2006/relationships/slide" Target="slides/slide172.xml"/><Relationship Id="rId187"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77" Type="http://schemas.openxmlformats.org/officeDocument/2006/relationships/slide" Target="slides/slide167.xml"/><Relationship Id="rId172" Type="http://schemas.openxmlformats.org/officeDocument/2006/relationships/slide" Target="slides/slide162.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0" Type="http://schemas.openxmlformats.org/officeDocument/2006/relationships/theme" Target="theme/theme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6.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customXml" Target="../customXml/item4.xml"/><Relationship Id="rId9" Type="http://schemas.openxmlformats.org/officeDocument/2006/relationships/slideMaster" Target="slideMasters/slideMaster5.xml"/><Relationship Id="rId180" Type="http://schemas.openxmlformats.org/officeDocument/2006/relationships/slide" Target="slides/slide1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30A71-27E9-4A78-9E21-757CD4380868}" type="datetimeFigureOut">
              <a:rPr lang="de-DE" smtClean="0"/>
              <a:t>25.04.2018</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4C4E6-F21E-4F16-B366-370D7E7427DD}" type="slidenum">
              <a:rPr lang="de-DE" smtClean="0"/>
              <a:t>‹#›</a:t>
            </a:fld>
            <a:endParaRPr lang="de-DE"/>
          </a:p>
        </p:txBody>
      </p:sp>
    </p:spTree>
    <p:extLst>
      <p:ext uri="{BB962C8B-B14F-4D97-AF65-F5344CB8AC3E}">
        <p14:creationId xmlns:p14="http://schemas.microsoft.com/office/powerpoint/2010/main" val="1488031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Hi, I’m ___, and I’m excited to discuss Microsoft’s Cortana Intelligence Suite, and the value it can deliver to your organization. </a:t>
            </a:r>
            <a:endParaRPr lang="en-US" sz="120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554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115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817976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525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Detect human faces and compare similar ones, organize people into groups according to visual similarity, and identify previously tagged people in images. </a:t>
            </a:r>
            <a:endParaRPr lang="zh-CN" altLang="en-US"/>
          </a:p>
        </p:txBody>
      </p:sp>
    </p:spTree>
    <p:extLst>
      <p:ext uri="{BB962C8B-B14F-4D97-AF65-F5344CB8AC3E}">
        <p14:creationId xmlns:p14="http://schemas.microsoft.com/office/powerpoint/2010/main" val="367390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832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Intelligent video processing produces stable video output, detects motion, creates intelligent thumbnails, and detects and tracks faces. </a:t>
            </a:r>
            <a:endParaRPr lang="zh-CN" altLang="en-US"/>
          </a:p>
        </p:txBody>
      </p:sp>
    </p:spTree>
    <p:extLst>
      <p:ext uri="{BB962C8B-B14F-4D97-AF65-F5344CB8AC3E}">
        <p14:creationId xmlns:p14="http://schemas.microsoft.com/office/powerpoint/2010/main" val="903314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3766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1867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2380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Speech</a:t>
            </a:r>
            <a:r>
              <a:rPr lang="en-US"/>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a:p>
          <a:p>
            <a:pPr marL="0" lvl="0" indent="0">
              <a:buFont typeface="Arial" panose="020B0604020202020204" pitchFamily="34" charset="0"/>
              <a:buNone/>
            </a:pPr>
            <a:r>
              <a:rPr lang="en-US" b="1"/>
              <a:t>Bing Speech API:  </a:t>
            </a:r>
            <a:r>
              <a:rPr lang="en-US"/>
              <a:t>At</a:t>
            </a:r>
            <a:r>
              <a:rPr lang="en-US" baseline="0"/>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a:t>We also have SDKs available for Speech.</a:t>
            </a: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CRIS: </a:t>
            </a:r>
            <a:r>
              <a:rPr lang="en-US" sz="900" b="0" i="0" u="none" strike="noStrike" kern="1200">
                <a:solidFill>
                  <a:schemeClr val="tx1"/>
                </a:solidFill>
                <a:effectLst/>
                <a:latin typeface="Segoe UI Light" pitchFamily="34" charset="0"/>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a:t> </a:t>
            </a:r>
            <a:r>
              <a:rPr lang="en-US" sz="900" b="0" i="0" u="none" strike="noStrike" kern="120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a:solidFill>
                  <a:schemeClr val="tx1"/>
                </a:solidFill>
                <a:effectLst/>
                <a:latin typeface="Segoe UI Light" pitchFamily="34" charset="0"/>
                <a:ea typeface="+mn-ea"/>
                <a:cs typeface="+mn-cs"/>
              </a:rPr>
            </a:br>
            <a:r>
              <a:rPr lang="en-US" sz="900" b="0" i="0" u="none" strike="noStrike" kern="1200">
                <a:solidFill>
                  <a:schemeClr val="tx1"/>
                </a:solidFill>
                <a:effectLst/>
                <a:latin typeface="Segoe UI Light" pitchFamily="34" charset="0"/>
                <a:ea typeface="+mn-ea"/>
                <a:cs typeface="+mn-cs"/>
              </a:rPr>
              <a:t>http://research.microsoft.com/pubs/194346/0007893.pdf</a:t>
            </a:r>
            <a:r>
              <a:rPr lang="en-US"/>
              <a:t>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a:solidFill>
                  <a:schemeClr val="tx1"/>
                </a:solidFill>
                <a:effectLst/>
                <a:latin typeface="Segoe UI Light" pitchFamily="34" charset="0"/>
                <a:ea typeface="+mn-ea"/>
                <a:cs typeface="+mn-cs"/>
              </a:rPr>
            </a:b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a:solidFill>
                  <a:schemeClr val="tx1"/>
                </a:solidFill>
                <a:effectLst/>
                <a:latin typeface="Segoe UI Light" pitchFamily="34" charset="0"/>
                <a:ea typeface="+mn-ea"/>
                <a:cs typeface="+mn-cs"/>
              </a:rPr>
              <a:t>Speaker Recognition</a:t>
            </a:r>
            <a:r>
              <a:rPr lang="en-US" sz="900" b="1" i="0" u="none" strike="noStrike" kern="1200" baseline="0">
                <a:solidFill>
                  <a:schemeClr val="tx1"/>
                </a:solidFill>
                <a:effectLst/>
                <a:latin typeface="Segoe UI Light" pitchFamily="34" charset="0"/>
                <a:ea typeface="+mn-ea"/>
                <a:cs typeface="+mn-cs"/>
              </a:rPr>
              <a:t> API:  </a:t>
            </a:r>
            <a:r>
              <a:rPr lang="en-US" sz="900" b="0" i="0" u="none" strike="noStrike" kern="120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a:t> A</a:t>
            </a:r>
            <a:r>
              <a:rPr lang="en-US" baseline="0"/>
              <a:t> use case is biometric authentication using voice.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https://blogs.technet.microsoft.com/machinelearning/2015/12/14/now-available-speaker-video-apis-from-microsoft-project-oxford/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We also have SDKs available for Speaker </a:t>
            </a:r>
            <a:r>
              <a:rPr lang="en-US" baseline="0" err="1"/>
              <a:t>Reco</a:t>
            </a:r>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70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2</a:t>
            </a:fld>
            <a:endParaRPr lang="de-DE"/>
          </a:p>
        </p:txBody>
      </p:sp>
    </p:spTree>
    <p:extLst>
      <p:ext uri="{BB962C8B-B14F-4D97-AF65-F5344CB8AC3E}">
        <p14:creationId xmlns:p14="http://schemas.microsoft.com/office/powerpoint/2010/main" val="1848310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Convert audio to text, understand intent, and convert text back to speech for natural responsiveness. </a:t>
            </a:r>
          </a:p>
          <a:p>
            <a:endParaRPr lang="en-US" altLang="zh-CN">
              <a:effectLst/>
            </a:endParaRPr>
          </a:p>
          <a:p>
            <a:r>
              <a:rPr lang="en-US">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a:effectLst/>
                <a:hlinkClick r:id="rId3"/>
              </a:rPr>
              <a:t>LUIS</a:t>
            </a:r>
            <a:r>
              <a:rPr lang="en-US">
                <a:effectLst/>
              </a:rPr>
              <a:t> service are used to generate the intent. </a:t>
            </a:r>
            <a:endParaRPr lang="zh-CN" altLang="en-US"/>
          </a:p>
        </p:txBody>
      </p:sp>
    </p:spTree>
    <p:extLst>
      <p:ext uri="{BB962C8B-B14F-4D97-AF65-F5344CB8AC3E}">
        <p14:creationId xmlns:p14="http://schemas.microsoft.com/office/powerpoint/2010/main" val="2059332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55413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3700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29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Eliminate speech recognition barriers like speaking style, background noise, and vocabulary. </a:t>
            </a:r>
          </a:p>
          <a:p>
            <a:r>
              <a:rPr lang="en-US" sz="1200" kern="120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kern="120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1570333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459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1994135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3752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9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a:solidFill>
                  <a:schemeClr val="tx1"/>
                </a:solidFill>
                <a:effectLst/>
                <a:latin typeface="Segoe UI Light" pitchFamily="34" charset="0"/>
                <a:ea typeface="+mn-ea"/>
                <a:cs typeface="+mn-cs"/>
              </a:rPr>
              <a:t> Cognitive Services </a:t>
            </a:r>
            <a:r>
              <a:rPr lang="en-US" sz="9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900" b="0" i="0" u="none" strike="noStrike" kern="1200" err="1">
                <a:solidFill>
                  <a:schemeClr val="tx1"/>
                </a:solidFill>
                <a:effectLst/>
                <a:latin typeface="Segoe UI Light" pitchFamily="34" charset="0"/>
                <a:ea typeface="+mn-ea"/>
                <a:cs typeface="+mn-cs"/>
              </a:rPr>
              <a:t>donaldbr</a:t>
            </a:r>
            <a:r>
              <a:rPr lang="en-US" sz="900" b="0" i="0" u="none" strike="noStrike" kern="1200">
                <a:solidFill>
                  <a:schemeClr val="tx1"/>
                </a:solidFill>
                <a:effectLst/>
                <a:latin typeface="Segoe UI Light" pitchFamily="34" charset="0"/>
                <a:ea typeface="+mn-ea"/>
                <a:cs typeface="+mn-cs"/>
              </a:rPr>
              <a:t> directly for more information. </a:t>
            </a:r>
          </a:p>
          <a:p>
            <a:endParaRPr lang="en-US" sz="900" b="0" i="0" u="none" strike="noStrike"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err="1">
                <a:solidFill>
                  <a:schemeClr val="tx1"/>
                </a:solidFill>
                <a:effectLst/>
                <a:latin typeface="Segoe UI Light" pitchFamily="34" charset="0"/>
                <a:ea typeface="+mn-ea"/>
                <a:cs typeface="+mn-cs"/>
              </a:rPr>
              <a:t>febuary</a:t>
            </a:r>
            <a:r>
              <a:rPr lang="en-US" sz="9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err="1">
                <a:solidFill>
                  <a:schemeClr val="tx1"/>
                </a:solidFill>
                <a:effectLst/>
                <a:latin typeface="Segoe UI Light" pitchFamily="34" charset="0"/>
                <a:ea typeface="+mn-ea"/>
                <a:cs typeface="+mn-cs"/>
              </a:rPr>
              <a:t>stephen</a:t>
            </a:r>
            <a:r>
              <a:rPr lang="en-US" sz="900" b="0" i="0" u="none" strike="noStrike" kern="1200" baseline="0">
                <a:solidFill>
                  <a:schemeClr val="tx1"/>
                </a:solidFill>
                <a:effectLst/>
                <a:latin typeface="Segoe UI Light" pitchFamily="34" charset="0"/>
                <a:ea typeface="+mn-ea"/>
                <a:cs typeface="+mn-cs"/>
              </a:rPr>
              <a:t> </a:t>
            </a:r>
            <a:r>
              <a:rPr lang="en-US" sz="900" b="0" i="0" u="none" strike="noStrike" kern="1200" baseline="0" err="1">
                <a:solidFill>
                  <a:schemeClr val="tx1"/>
                </a:solidFill>
                <a:effectLst/>
                <a:latin typeface="Segoe UI Light" pitchFamily="34" charset="0"/>
                <a:ea typeface="+mn-ea"/>
                <a:cs typeface="+mn-cs"/>
              </a:rPr>
              <a:t>spielberg</a:t>
            </a:r>
            <a:r>
              <a:rPr lang="en-US" sz="9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a:solidFill>
                <a:schemeClr val="tx1"/>
              </a:solidFill>
              <a:effectLst/>
              <a:latin typeface="Segoe UI Light" pitchFamily="34" charset="0"/>
              <a:ea typeface="+mn-ea"/>
              <a:cs typeface="+mn-cs"/>
            </a:endParaRPr>
          </a:p>
          <a:p>
            <a:r>
              <a:rPr lang="en-US" sz="900" b="1" i="0" u="none" strike="noStrike" kern="1200" baseline="0">
                <a:solidFill>
                  <a:schemeClr val="tx1"/>
                </a:solidFill>
                <a:effectLst/>
                <a:latin typeface="Segoe UI Light" pitchFamily="34" charset="0"/>
                <a:ea typeface="+mn-ea"/>
                <a:cs typeface="+mn-cs"/>
              </a:rPr>
              <a:t>Web Language Model API: </a:t>
            </a:r>
            <a:r>
              <a:rPr lang="en-US" sz="9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900" b="0" i="0" u="none" strike="noStrike" kern="1200" baseline="0">
              <a:solidFill>
                <a:schemeClr val="tx1"/>
              </a:solidFill>
              <a:effectLst/>
              <a:latin typeface="Segoe UI Light" pitchFamily="34" charset="0"/>
              <a:ea typeface="+mn-ea"/>
              <a:cs typeface="+mn-cs"/>
            </a:endParaRPr>
          </a:p>
          <a:p>
            <a:endParaRPr lang="en-US" sz="9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Linguistic Analysis API</a:t>
            </a:r>
            <a:r>
              <a:rPr lang="en-US" sz="9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LUIS: </a:t>
            </a:r>
            <a:r>
              <a:rPr lang="en-US" sz="900" b="0" i="0" u="none" strike="noStrike" kern="120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err="1">
                <a:solidFill>
                  <a:schemeClr val="tx1"/>
                </a:solidFill>
                <a:effectLst/>
                <a:latin typeface="Segoe UI Light" pitchFamily="34" charset="0"/>
                <a:ea typeface="+mn-ea"/>
                <a:cs typeface="+mn-cs"/>
              </a:rPr>
              <a:t>webhooks</a:t>
            </a:r>
            <a:r>
              <a:rPr lang="en-US" sz="9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a:solidFill>
                  <a:schemeClr val="tx1"/>
                </a:solidFill>
                <a:effectLst/>
                <a:latin typeface="Segoe UI Light" pitchFamily="34" charset="0"/>
                <a:ea typeface="+mn-ea"/>
                <a:cs typeface="+mn-cs"/>
              </a:rPr>
            </a:b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176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The Bing Spell Check API corrects spelling errors, contextually recognizes names and slang, understands homonyms, and supports brand names. </a:t>
            </a:r>
            <a:endParaRPr lang="zh-CN" altLang="en-US"/>
          </a:p>
        </p:txBody>
      </p:sp>
    </p:spTree>
    <p:extLst>
      <p:ext uri="{BB962C8B-B14F-4D97-AF65-F5344CB8AC3E}">
        <p14:creationId xmlns:p14="http://schemas.microsoft.com/office/powerpoint/2010/main" val="301635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4</a:t>
            </a:fld>
            <a:endParaRPr lang="de-DE"/>
          </a:p>
        </p:txBody>
      </p:sp>
    </p:spTree>
    <p:extLst>
      <p:ext uri="{BB962C8B-B14F-4D97-AF65-F5344CB8AC3E}">
        <p14:creationId xmlns:p14="http://schemas.microsoft.com/office/powerpoint/2010/main" val="3381321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83121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Understand language contextually, so your app communicates with people in the way they speak. </a:t>
            </a:r>
          </a:p>
          <a:p>
            <a:r>
              <a:rPr lang="en-US" sz="1200" kern="120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1588656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287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212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B7A8B-3804-471E-A88F-356D9F5879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620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Try it out below! </a:t>
            </a:r>
            <a:endParaRPr lang="zh-CN" altLang="en-US"/>
          </a:p>
        </p:txBody>
      </p:sp>
    </p:spTree>
    <p:extLst>
      <p:ext uri="{BB962C8B-B14F-4D97-AF65-F5344CB8AC3E}">
        <p14:creationId xmlns:p14="http://schemas.microsoft.com/office/powerpoint/2010/main" val="783488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269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1589056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t>
            </a:r>
            <a:r>
              <a:rPr lang="en-US" sz="1200" kern="1200" err="1">
                <a:solidFill>
                  <a:schemeClr val="tx1"/>
                </a:solidFill>
                <a:effectLst/>
                <a:latin typeface="+mn-lt"/>
                <a:ea typeface="+mn-ea"/>
                <a:cs typeface="+mn-cs"/>
              </a:rPr>
              <a:t>accuratel</a:t>
            </a:r>
            <a:r>
              <a:rPr lang="en-US" sz="1200" kern="1200">
                <a:solidFill>
                  <a:schemeClr val="tx1"/>
                </a:solidFill>
                <a:effectLst/>
                <a:latin typeface="+mn-lt"/>
                <a:ea typeface="+mn-ea"/>
                <a:cs typeface="+mn-cs"/>
              </a:rPr>
              <a:t>.</a:t>
            </a:r>
          </a:p>
          <a:p>
            <a:endParaRPr lang="zh-CN" altLang="en-US"/>
          </a:p>
        </p:txBody>
      </p:sp>
    </p:spTree>
    <p:extLst>
      <p:ext uri="{BB962C8B-B14F-4D97-AF65-F5344CB8AC3E}">
        <p14:creationId xmlns:p14="http://schemas.microsoft.com/office/powerpoint/2010/main" val="524047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Academic Knowledge API: </a:t>
            </a:r>
            <a:r>
              <a:rPr lang="en-US" sz="900" b="0" i="0" u="none" strike="noStrike" kern="120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a:t> </a:t>
            </a:r>
            <a:r>
              <a:rPr lang="en-US" sz="900" b="0" i="0" u="none" strike="noStrike" kern="120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900" b="0" i="0" u="none" strike="noStrike" kern="1200">
                <a:solidFill>
                  <a:schemeClr val="tx1"/>
                </a:solidFill>
                <a:effectLst/>
                <a:latin typeface="Segoe UI Light" pitchFamily="34" charset="0"/>
                <a:ea typeface="+mn-ea"/>
                <a:cs typeface="+mn-cs"/>
              </a:rPr>
            </a:br>
            <a:r>
              <a:rPr lang="en-US" sz="900" b="0" i="0" u="none" strike="noStrike" kern="120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a:t>A publication about our approach can be found here: http://research.microsoft.com/apps/pubs/default.aspx?id=246609  </a:t>
            </a:r>
            <a:r>
              <a:rPr lang="en-US" sz="900" b="0" i="0" u="none" strike="noStrike" kern="120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Knowledge Exploration Service API: </a:t>
            </a:r>
            <a:r>
              <a:rPr lang="en-US" sz="900" b="0" i="0" u="none" strike="noStrike" kern="120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900" b="0" i="0" u="none" strike="noStrike" kern="120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Entity</a:t>
            </a:r>
            <a:r>
              <a:rPr lang="en-US" b="1" baseline="0"/>
              <a:t> Linking Service API: </a:t>
            </a:r>
            <a:r>
              <a:rPr lang="en-US" sz="900" b="0" i="0" u="none" strike="noStrike" kern="120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900" b="0" i="0" u="none" strike="noStrike" kern="1200" err="1">
                <a:solidFill>
                  <a:schemeClr val="tx1"/>
                </a:solidFill>
                <a:effectLst/>
                <a:latin typeface="Segoe UI Light" pitchFamily="34" charset="0"/>
                <a:ea typeface="+mn-ea"/>
                <a:cs typeface="+mn-cs"/>
              </a:rPr>
              <a:t>wikipedia</a:t>
            </a:r>
            <a:r>
              <a:rPr lang="en-US" sz="900" b="0" i="0" u="none" strike="noStrike" kern="1200">
                <a:solidFill>
                  <a:schemeClr val="tx1"/>
                </a:solidFill>
                <a:effectLst/>
                <a:latin typeface="Segoe UI Light" pitchFamily="34" charset="0"/>
                <a:ea typeface="+mn-ea"/>
                <a:cs typeface="+mn-cs"/>
              </a:rPr>
              <a:t>.</a:t>
            </a:r>
            <a:r>
              <a:rPr lang="en-US"/>
              <a:t> Use cases: </a:t>
            </a:r>
            <a:r>
              <a:rPr lang="en-US" sz="900" b="0" i="0" u="none" strike="noStrike" kern="120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a:t>We also have SDKs available for Entity Linking.</a:t>
            </a:r>
            <a:endParaRPr lang="en-US"/>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a:solidFill>
                  <a:schemeClr val="tx1"/>
                </a:solidFill>
                <a:effectLst/>
                <a:latin typeface="Segoe UI Light" pitchFamily="34" charset="0"/>
                <a:ea typeface="+mn-ea"/>
                <a:cs typeface="+mn-cs"/>
              </a:rPr>
              <a:t>Recommendations</a:t>
            </a:r>
            <a:r>
              <a:rPr lang="en-US" sz="900" b="1" i="0" u="none" strike="noStrike" kern="1200" baseline="0">
                <a:solidFill>
                  <a:schemeClr val="tx1"/>
                </a:solidFill>
                <a:effectLst/>
                <a:latin typeface="Segoe UI Light" pitchFamily="34" charset="0"/>
                <a:ea typeface="+mn-ea"/>
                <a:cs typeface="+mn-cs"/>
              </a:rPr>
              <a:t> API: </a:t>
            </a:r>
            <a:r>
              <a:rPr lang="en-US"/>
              <a:t>At</a:t>
            </a:r>
            <a:r>
              <a:rPr lang="en-US" baseline="0"/>
              <a:t> the time of publication, this data was not available.  Please email Rebecca Duffy, reduffy@microsoft.com, if you would like more information.  </a:t>
            </a:r>
            <a:endParaRPr lang="en-US"/>
          </a:p>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360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Hi, I’m ___, and I’m excited to discuss Microsoft’s Cortana Intelligence Suite, and the value it can deliver to your organization. </a:t>
            </a:r>
            <a:endParaRPr lang="en-US" sz="120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936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Tap into the wealth of academic content in the Microsoft Academic Graph using the Academic Knowledge API. </a:t>
            </a:r>
          </a:p>
          <a:p>
            <a:r>
              <a:rPr lang="en-US" sz="1200" kern="1200">
                <a:solidFill>
                  <a:schemeClr val="tx1"/>
                </a:solidFill>
                <a:effectLst/>
                <a:latin typeface="+mn-lt"/>
                <a:ea typeface="+mn-ea"/>
                <a:cs typeface="+mn-cs"/>
              </a:rPr>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sz="1200" kern="1200">
                <a:solidFill>
                  <a:schemeClr val="tx1"/>
                </a:solidFill>
                <a:effectLst/>
                <a:latin typeface="+mn-lt"/>
                <a:ea typeface="+mn-ea"/>
                <a:cs typeface="+mn-cs"/>
              </a:rPr>
              <a:t>Additionally, the Academic Knowledge API can auto-complete natural language queries and return entity results, helping users narrow research results faster. </a:t>
            </a:r>
          </a:p>
          <a:p>
            <a:r>
              <a:rPr lang="en-US" sz="1200" kern="1200">
                <a:solidFill>
                  <a:schemeClr val="tx1"/>
                </a:solidFill>
                <a:effectLst/>
                <a:latin typeface="+mn-lt"/>
                <a:ea typeface="+mn-ea"/>
                <a:cs typeface="+mn-cs"/>
              </a:rPr>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1893176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sz="1200" kern="1200">
                <a:solidFill>
                  <a:schemeClr val="tx1"/>
                </a:solidFill>
                <a:effectLst/>
                <a:latin typeface="+mn-lt"/>
                <a:ea typeface="+mn-ea"/>
                <a:cs typeface="+mn-cs"/>
              </a:rPr>
              <a:t>For example, your app may need to understand that "London, the capital" is the city of </a:t>
            </a:r>
          </a:p>
          <a:p>
            <a:r>
              <a:rPr lang="en-US" sz="1200" kern="1200">
                <a:solidFill>
                  <a:schemeClr val="tx1"/>
                </a:solidFill>
                <a:effectLst/>
                <a:latin typeface="+mn-lt"/>
                <a:ea typeface="+mn-ea"/>
                <a:cs typeface="+mn-cs"/>
              </a:rPr>
              <a:t>London in the United Kingdom and not London, Ontario, or Jack London, the author. </a:t>
            </a:r>
          </a:p>
          <a:p>
            <a:r>
              <a:rPr lang="en-US" sz="1200" kern="1200">
                <a:solidFill>
                  <a:schemeClr val="tx1"/>
                </a:solidFill>
                <a:effectLst/>
                <a:latin typeface="+mn-lt"/>
                <a:ea typeface="+mn-ea"/>
                <a:cs typeface="+mn-cs"/>
              </a:rPr>
              <a:t>The Entity Linking Service provides this information quickly and within context, offering a faster, more intelligent user experience. </a:t>
            </a:r>
          </a:p>
          <a:p>
            <a:endParaRPr lang="en-US"/>
          </a:p>
        </p:txBody>
      </p:sp>
    </p:spTree>
    <p:extLst>
      <p:ext uri="{BB962C8B-B14F-4D97-AF65-F5344CB8AC3E}">
        <p14:creationId xmlns:p14="http://schemas.microsoft.com/office/powerpoint/2010/main" val="12717357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have structured data for users to explore via natural language? The Knowledge Exploration Service takes structured data and linguistic resources you provide and creates a service that enables interactive search. </a:t>
            </a:r>
          </a:p>
          <a:p>
            <a:r>
              <a:rPr lang="en-US" sz="1200" kern="1200">
                <a:solidFill>
                  <a:schemeClr val="tx1"/>
                </a:solidFill>
                <a:effectLst/>
                <a:latin typeface="+mn-lt"/>
                <a:ea typeface="+mn-ea"/>
                <a:cs typeface="+mn-cs"/>
              </a:rPr>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a:p>
        </p:txBody>
      </p:sp>
    </p:spTree>
    <p:extLst>
      <p:ext uri="{BB962C8B-B14F-4D97-AF65-F5344CB8AC3E}">
        <p14:creationId xmlns:p14="http://schemas.microsoft.com/office/powerpoint/2010/main" val="3309011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Recommendations API helps your customer discover items in your catalog. </a:t>
            </a:r>
          </a:p>
          <a:p>
            <a:r>
              <a:rPr lang="en-US"/>
              <a:t>Customer activity in your digital store is used to recommend items and to improve conversion in your digital store. </a:t>
            </a:r>
          </a:p>
          <a:p>
            <a:r>
              <a:rPr lang="en-US"/>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701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(AOL, Apple, Amazon, Yahoo etc.) partners. In total, we have 4 Search APIs for web, image, video and news search. In addition we provide access to our Autosuggest (type-ahead) and Spell Check services.</a:t>
            </a:r>
            <a:r>
              <a:rPr lang="en-US"/>
              <a:t> </a:t>
            </a:r>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Web Search API: </a:t>
            </a:r>
            <a:r>
              <a:rPr lang="en-US" sz="900" b="0" i="0" u="none" strike="noStrike" kern="1200" baseline="0">
                <a:solidFill>
                  <a:schemeClr val="tx1"/>
                </a:solidFill>
                <a:effectLst/>
                <a:latin typeface="Segoe UI Light" pitchFamily="34" charset="0"/>
                <a:ea typeface="+mn-ea"/>
                <a:cs typeface="+mn-cs"/>
              </a:rPr>
              <a:t>is th</a:t>
            </a:r>
            <a:r>
              <a:rPr lang="en-US" sz="900" b="0" i="0" u="none" strike="noStrike" kern="120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a:t> </a:t>
            </a:r>
            <a:r>
              <a:rPr lang="en-US" sz="900" b="0" i="0" u="none" strike="noStrike" kern="120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a:t> </a:t>
            </a:r>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Autosuggest API: </a:t>
            </a:r>
            <a:r>
              <a:rPr lang="en-US"/>
              <a:t>At</a:t>
            </a:r>
            <a:r>
              <a:rPr lang="en-US" baseline="0"/>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b="0" baseline="0"/>
          </a:p>
          <a:p>
            <a:pPr marL="0" lvl="0" indent="0">
              <a:buFont typeface="Arial" panose="020B0604020202020204" pitchFamily="34" charset="0"/>
              <a:buNone/>
            </a:pPr>
            <a:endParaRPr lang="en-US" b="0" baseline="0"/>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Image Search API: </a:t>
            </a:r>
            <a:r>
              <a:rPr lang="en-US"/>
              <a:t>At</a:t>
            </a:r>
            <a:r>
              <a:rPr lang="en-US" baseline="0"/>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Video Search API: </a:t>
            </a:r>
            <a:r>
              <a:rPr lang="en-US"/>
              <a:t>At</a:t>
            </a:r>
            <a:r>
              <a:rPr lang="en-US" baseline="0"/>
              <a:t> the time of publication, this data was not available. Please email Rebecca Duffy, reduffy@microsoft.com, if you would like more information. </a:t>
            </a:r>
            <a:endParaRPr lang="en-US" b="0" baseline="0"/>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News Search API: </a:t>
            </a:r>
            <a:r>
              <a:rPr lang="en-US"/>
              <a:t>At</a:t>
            </a:r>
            <a:r>
              <a:rPr lang="en-US" baseline="0"/>
              <a:t> the time of publication, this data was not available. Please email Rebecca Duffy, reduffy@microsoft.com, if you would like more information. </a:t>
            </a:r>
            <a:endParaRPr lang="en-US" b="0" baseline="0"/>
          </a:p>
          <a:p>
            <a:pPr marL="0" lvl="0" indent="0">
              <a:buFont typeface="Arial" panose="020B0604020202020204" pitchFamily="34" charset="0"/>
              <a:buNone/>
            </a:pPr>
            <a:endParaRPr lang="en-US" b="0" baseline="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081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a:p>
        </p:txBody>
      </p:sp>
    </p:spTree>
    <p:extLst>
      <p:ext uri="{BB962C8B-B14F-4D97-AF65-F5344CB8AC3E}">
        <p14:creationId xmlns:p14="http://schemas.microsoft.com/office/powerpoint/2010/main" val="3165367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a:p>
        </p:txBody>
      </p:sp>
    </p:spTree>
    <p:extLst>
      <p:ext uri="{BB962C8B-B14F-4D97-AF65-F5344CB8AC3E}">
        <p14:creationId xmlns:p14="http://schemas.microsoft.com/office/powerpoint/2010/main" val="1872110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2692057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3098670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1331061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s-MX"/>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endParaRPr lang="en-US" sz="1200"/>
          </a:p>
          <a:p>
            <a:r>
              <a:rPr lang="en-US" sz="1200" b="0"/>
              <a:t>Easy:  T</a:t>
            </a:r>
            <a:r>
              <a:rPr lang="en-US" sz="12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200"/>
          </a:p>
          <a:p>
            <a:r>
              <a:rPr lang="en-US" sz="1200" b="0"/>
              <a:t>Flexible:  </a:t>
            </a:r>
            <a:r>
              <a:rPr lang="en-US" sz="1200"/>
              <a:t>We’ve got a breadth of intelligence and knowledge APIs so developers will be able to find what intelligence feature they need; and importantly, they all work on whatever language, framework, or platform developers choose. So, </a:t>
            </a:r>
            <a:r>
              <a:rPr lang="en-US" sz="1200" err="1"/>
              <a:t>devs</a:t>
            </a:r>
            <a:r>
              <a:rPr lang="en-US" sz="1200"/>
              <a:t> can integrated into their apps—iOS, Android, Windows—using their own tools they know and love (such as python or node.js, etc.).</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a:t>Tested:</a:t>
            </a:r>
            <a:r>
              <a:rPr lang="en-US" sz="1200" b="0"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a:p>
          <a:p>
            <a:endParaRPr lang="es-MX"/>
          </a:p>
          <a:p>
            <a:endParaRPr lang="es-MX"/>
          </a:p>
          <a:p>
            <a:endParaRPr lang="en-US"/>
          </a:p>
          <a:p>
            <a:r>
              <a:rPr lang="en-US" b="1"/>
              <a:t>T: Next, Bot Frameworks.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764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https://www.microsoft.com/cognitive-services/en-us/documentation</a:t>
            </a:r>
          </a:p>
          <a:p>
            <a:r>
              <a:rPr lang="en-US"/>
              <a:t>https://www.microsoft.com/cognitive-services/en-us/computer-vision-api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B7A8B-3804-471E-A88F-356D9F5879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154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542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a:solidFill>
                  <a:schemeClr val="tx1"/>
                </a:solidFill>
                <a:effectLst/>
                <a:latin typeface="Segoe UI Light" pitchFamily="34" charset="0"/>
                <a:ea typeface="+mn-ea"/>
                <a:cs typeface="+mn-cs"/>
              </a:rPr>
              <a:t>Microsoft Bot Framework</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a:solidFill>
                <a:schemeClr val="tx1"/>
              </a:solidFill>
              <a:effectLst/>
              <a:latin typeface="Segoe UI Light" pitchFamily="34" charset="0"/>
              <a:ea typeface="+mn-ea"/>
              <a:cs typeface="+mn-cs"/>
            </a:endParaRPr>
          </a:p>
          <a:p>
            <a:endParaRPr lang="en-US"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11:07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013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11:07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5627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About Bot Framework</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Bot Framework is a platform for building, connecting, testing, and deploying powerful and intelligent bots. You can quickly start building bots with the Azure Bot Service. If you prefer building a bot from scratch, the Bot Framework provides the Bot Builder SDK for .NET and Node.js.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at an example of a bot that schedules salon appointments. The bot understands the user's intent, presents appointment options using action buttons, displays the user's selection when they tap an appointment, and then sends a thumbnail card that contains the appointment's specifics.</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8618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15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Entities</a:t>
            </a:r>
          </a:p>
          <a:p>
            <a:r>
              <a:rPr lang="en-IN" sz="1200" kern="1200" dirty="0">
                <a:solidFill>
                  <a:schemeClr val="tx1"/>
                </a:solidFill>
                <a:effectLst/>
                <a:latin typeface="+mn-lt"/>
                <a:ea typeface="+mn-ea"/>
                <a:cs typeface="+mn-cs"/>
              </a:rPr>
              <a:t>Utterances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88947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925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77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a:t>Vision</a:t>
            </a:r>
          </a:p>
          <a:p>
            <a:pPr marL="0" lvl="0" indent="0">
              <a:buFont typeface="Arial" panose="020B0604020202020204" pitchFamily="34" charset="0"/>
              <a:buNone/>
            </a:pPr>
            <a:endParaRPr lang="en-US" b="1" baseline="0"/>
          </a:p>
          <a:p>
            <a:pPr marL="0" lvl="0" indent="0">
              <a:buFont typeface="Arial" panose="020B0604020202020204" pitchFamily="34" charset="0"/>
              <a:buNone/>
            </a:pPr>
            <a:r>
              <a:rPr lang="en-US" b="1" baseline="0"/>
              <a:t>Computer Vision API: </a:t>
            </a:r>
            <a:r>
              <a:rPr lang="en-US" baseline="0"/>
              <a:t>as a free trial on the website microsoft.com/cognitive. There are also SDKs and Samples available on GitHub or through </a:t>
            </a:r>
            <a:r>
              <a:rPr lang="en-US" baseline="0" err="1"/>
              <a:t>NuGet</a:t>
            </a:r>
            <a:r>
              <a:rPr lang="en-US" baseline="0"/>
              <a:t>, Maven, and </a:t>
            </a:r>
            <a:r>
              <a:rPr lang="en-US" baseline="0" err="1"/>
              <a:t>Cocoapods</a:t>
            </a:r>
            <a:r>
              <a:rPr lang="en-US" baseline="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a:t>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1" baseline="0"/>
              <a:t>Face API: </a:t>
            </a:r>
            <a:r>
              <a:rPr lang="en-US" sz="900" b="0" i="0" u="none" strike="noStrike" kern="120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a:solidFill>
                  <a:schemeClr val="tx1"/>
                </a:solidFill>
                <a:effectLst/>
                <a:latin typeface="Segoe UI Light" pitchFamily="34" charset="0"/>
                <a:ea typeface="+mn-ea"/>
                <a:cs typeface="+mn-cs"/>
              </a:rPr>
              <a:t>  Or attribute detection to know age, gender, facial hair, etc.</a:t>
            </a: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a:solidFill>
                  <a:schemeClr val="tx1"/>
                </a:solidFill>
                <a:effectLst/>
                <a:latin typeface="Segoe UI Light" pitchFamily="34" charset="0"/>
                <a:ea typeface="+mn-ea"/>
                <a:cs typeface="+mn-cs"/>
              </a:rPr>
              <a:t>Emotion API: </a:t>
            </a:r>
            <a:r>
              <a:rPr lang="en-US" baseline="0"/>
              <a:t>is available in the Azure marketplace, as a free trial on the website microsoft.com/cognitive. </a:t>
            </a:r>
            <a:r>
              <a:rPr lang="en-US" strike="noStrike" baseline="0"/>
              <a:t>See Computer Vision description.</a:t>
            </a:r>
          </a:p>
          <a:p>
            <a:pPr marL="0" lvl="0" indent="0">
              <a:buFont typeface="Arial" panose="020B0604020202020204" pitchFamily="34" charset="0"/>
              <a:buNone/>
            </a:pPr>
            <a:endParaRPr lang="en-US" sz="900" b="0" i="0" u="none" strike="sng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err="1">
                <a:solidFill>
                  <a:schemeClr val="tx1"/>
                </a:solidFill>
                <a:effectLst/>
                <a:latin typeface="Segoe UI Light" pitchFamily="34" charset="0"/>
                <a:ea typeface="+mn-ea"/>
                <a:cs typeface="+mn-cs"/>
              </a:rPr>
              <a:t>tv</a:t>
            </a:r>
            <a:r>
              <a:rPr lang="en-US" sz="900" b="0" i="0" u="none" strike="noStrike" kern="1200" baseline="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a:solidFill>
                  <a:schemeClr val="tx1"/>
                </a:solidFill>
                <a:effectLst/>
                <a:latin typeface="Segoe UI Light" pitchFamily="34" charset="0"/>
                <a:ea typeface="+mn-ea"/>
                <a:cs typeface="+mn-cs"/>
              </a:rPr>
              <a:t>Video API: </a:t>
            </a:r>
            <a:r>
              <a:rPr lang="en-US" baseline="0"/>
              <a:t>as a free trial on the website microsoft.com/cognitive.</a:t>
            </a:r>
            <a:r>
              <a:rPr lang="en-US" strike="noStrike" baseline="0"/>
              <a:t>  See Computer Vision description.</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It</a:t>
            </a:r>
            <a:r>
              <a:rPr lang="en-US" sz="900" b="1"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a:t> Use cases:</a:t>
            </a:r>
            <a:r>
              <a:rPr lang="en-US" baseline="0"/>
              <a:t> </a:t>
            </a:r>
            <a:r>
              <a:rPr lang="en-US" sz="900" b="0" i="0" u="none" strike="noStrike" kern="120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a:t> </a:t>
            </a:r>
            <a:r>
              <a:rPr lang="en-US" sz="900" b="0" i="0" u="none" strike="noStrike" kern="120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a:t> </a:t>
            </a:r>
            <a:endParaRPr lang="en-US" baseline="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4/25/2018 10:56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73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3652997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5369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8896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7211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765162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9676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247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37829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4287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788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11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8385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6C3B7A-BC70-4A5A-ABED-8880FDDAD962}"/>
              </a:ext>
            </a:extLst>
          </p:cNvPr>
          <p:cNvSpPr>
            <a:spLocks noGrp="1"/>
          </p:cNvSpPr>
          <p:nvPr>
            <p:ph type="title"/>
          </p:nvPr>
        </p:nvSpPr>
        <p:spPr/>
        <p:txBody>
          <a:bodyPr/>
          <a:lstStyle/>
          <a:p>
            <a:r>
              <a:rPr lang="en-US"/>
              <a:t>Click to edit Master title style</a:t>
            </a:r>
            <a:endParaRPr lang="it-IT"/>
          </a:p>
        </p:txBody>
      </p:sp>
      <p:grpSp>
        <p:nvGrpSpPr>
          <p:cNvPr id="10" name="Group 9">
            <a:extLst>
              <a:ext uri="{FF2B5EF4-FFF2-40B4-BE49-F238E27FC236}">
                <a16:creationId xmlns:a16="http://schemas.microsoft.com/office/drawing/2014/main" id="{81DD0A82-91EC-41BD-95C4-688F4CB146F0}"/>
              </a:ext>
            </a:extLst>
          </p:cNvPr>
          <p:cNvGrpSpPr/>
          <p:nvPr userDrawn="1"/>
        </p:nvGrpSpPr>
        <p:grpSpPr>
          <a:xfrm>
            <a:off x="0" y="6302026"/>
            <a:ext cx="12192000" cy="555974"/>
            <a:chOff x="0" y="6451105"/>
            <a:chExt cx="12436475" cy="555974"/>
          </a:xfrm>
        </p:grpSpPr>
        <p:sp>
          <p:nvSpPr>
            <p:cNvPr id="11" name="Rectangle 10">
              <a:extLst>
                <a:ext uri="{FF2B5EF4-FFF2-40B4-BE49-F238E27FC236}">
                  <a16:creationId xmlns:a16="http://schemas.microsoft.com/office/drawing/2014/main" id="{DD3EFD4E-9F90-47F8-8AD2-FD7742D29DE1}"/>
                </a:ext>
              </a:extLst>
            </p:cNvPr>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12" name="Freeform 12">
              <a:extLst>
                <a:ext uri="{FF2B5EF4-FFF2-40B4-BE49-F238E27FC236}">
                  <a16:creationId xmlns:a16="http://schemas.microsoft.com/office/drawing/2014/main" id="{6552D741-8A27-43A7-B83B-237901122143}"/>
                </a:ext>
              </a:extLst>
            </p:cNvPr>
            <p:cNvSpPr>
              <a:spLocks/>
            </p:cNvSpPr>
            <p:nvPr userDrawn="1"/>
          </p:nvSpPr>
          <p:spPr bwMode="auto">
            <a:xfrm>
              <a:off x="9525833" y="6803878"/>
              <a:ext cx="272508" cy="37483"/>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3">
              <a:extLst>
                <a:ext uri="{FF2B5EF4-FFF2-40B4-BE49-F238E27FC236}">
                  <a16:creationId xmlns:a16="http://schemas.microsoft.com/office/drawing/2014/main" id="{C91FFD4D-7DDD-452D-94C9-393036AAB7FE}"/>
                </a:ext>
              </a:extLst>
            </p:cNvPr>
            <p:cNvSpPr>
              <a:spLocks/>
            </p:cNvSpPr>
            <p:nvPr userDrawn="1"/>
          </p:nvSpPr>
          <p:spPr bwMode="auto">
            <a:xfrm>
              <a:off x="9760854" y="6762790"/>
              <a:ext cx="321532" cy="181544"/>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4">
              <a:extLst>
                <a:ext uri="{FF2B5EF4-FFF2-40B4-BE49-F238E27FC236}">
                  <a16:creationId xmlns:a16="http://schemas.microsoft.com/office/drawing/2014/main" id="{98FD96AD-778F-4F04-A5C8-D7369C3E6DED}"/>
                </a:ext>
              </a:extLst>
            </p:cNvPr>
            <p:cNvSpPr>
              <a:spLocks/>
            </p:cNvSpPr>
            <p:nvPr userDrawn="1"/>
          </p:nvSpPr>
          <p:spPr bwMode="auto">
            <a:xfrm>
              <a:off x="10854285" y="6611418"/>
              <a:ext cx="532761" cy="14632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5">
              <a:extLst>
                <a:ext uri="{FF2B5EF4-FFF2-40B4-BE49-F238E27FC236}">
                  <a16:creationId xmlns:a16="http://schemas.microsoft.com/office/drawing/2014/main" id="{B4A0D72E-CDEB-46DB-AFF9-7FF5CBE13349}"/>
                </a:ext>
              </a:extLst>
            </p:cNvPr>
            <p:cNvSpPr>
              <a:spLocks noEditPoints="1"/>
            </p:cNvSpPr>
            <p:nvPr userDrawn="1"/>
          </p:nvSpPr>
          <p:spPr bwMode="auto">
            <a:xfrm>
              <a:off x="10953052" y="68658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18">
              <a:extLst>
                <a:ext uri="{FF2B5EF4-FFF2-40B4-BE49-F238E27FC236}">
                  <a16:creationId xmlns:a16="http://schemas.microsoft.com/office/drawing/2014/main" id="{EDF4B41D-C6FA-4B43-A670-35BD28025F80}"/>
                </a:ext>
              </a:extLst>
            </p:cNvPr>
            <p:cNvSpPr>
              <a:spLocks/>
            </p:cNvSpPr>
            <p:nvPr userDrawn="1"/>
          </p:nvSpPr>
          <p:spPr bwMode="auto">
            <a:xfrm>
              <a:off x="10996306" y="67253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7" name="Freeform 19">
              <a:extLst>
                <a:ext uri="{FF2B5EF4-FFF2-40B4-BE49-F238E27FC236}">
                  <a16:creationId xmlns:a16="http://schemas.microsoft.com/office/drawing/2014/main" id="{C641177A-3F31-44D1-99F6-516441B313B8}"/>
                </a:ext>
              </a:extLst>
            </p:cNvPr>
            <p:cNvSpPr>
              <a:spLocks noEditPoints="1"/>
            </p:cNvSpPr>
            <p:nvPr userDrawn="1"/>
          </p:nvSpPr>
          <p:spPr bwMode="auto">
            <a:xfrm>
              <a:off x="9874109" y="6908839"/>
              <a:ext cx="98895" cy="98240"/>
            </a:xfrm>
            <a:prstGeom prst="donut">
              <a:avLst>
                <a:gd name="adj" fmla="val 32081"/>
              </a:avLst>
            </a:pr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8" name="Freeform 20">
              <a:extLst>
                <a:ext uri="{FF2B5EF4-FFF2-40B4-BE49-F238E27FC236}">
                  <a16:creationId xmlns:a16="http://schemas.microsoft.com/office/drawing/2014/main" id="{9DAAD07A-29FA-4E46-87CF-320EF7F5DFC4}"/>
                </a:ext>
              </a:extLst>
            </p:cNvPr>
            <p:cNvSpPr>
              <a:spLocks noEditPoints="1"/>
            </p:cNvSpPr>
            <p:nvPr userDrawn="1"/>
          </p:nvSpPr>
          <p:spPr bwMode="auto">
            <a:xfrm>
              <a:off x="11165725" y="6478789"/>
              <a:ext cx="111021" cy="111006"/>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5">
              <a:extLst>
                <a:ext uri="{FF2B5EF4-FFF2-40B4-BE49-F238E27FC236}">
                  <a16:creationId xmlns:a16="http://schemas.microsoft.com/office/drawing/2014/main" id="{EEC47C1B-D4F6-4337-BA4D-75290F1BF1A6}"/>
                </a:ext>
              </a:extLst>
            </p:cNvPr>
            <p:cNvSpPr>
              <a:spLocks/>
            </p:cNvSpPr>
            <p:nvPr userDrawn="1"/>
          </p:nvSpPr>
          <p:spPr bwMode="auto">
            <a:xfrm>
              <a:off x="10209011" y="6677734"/>
              <a:ext cx="498878" cy="232824"/>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6">
              <a:extLst>
                <a:ext uri="{FF2B5EF4-FFF2-40B4-BE49-F238E27FC236}">
                  <a16:creationId xmlns:a16="http://schemas.microsoft.com/office/drawing/2014/main" id="{2F28E4E1-C3DC-4182-B400-7F4EA1712505}"/>
                </a:ext>
              </a:extLst>
            </p:cNvPr>
            <p:cNvSpPr>
              <a:spLocks noEditPoints="1"/>
            </p:cNvSpPr>
            <p:nvPr userDrawn="1"/>
          </p:nvSpPr>
          <p:spPr bwMode="auto">
            <a:xfrm>
              <a:off x="10277498" y="6534291"/>
              <a:ext cx="109580" cy="109565"/>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7">
              <a:extLst>
                <a:ext uri="{FF2B5EF4-FFF2-40B4-BE49-F238E27FC236}">
                  <a16:creationId xmlns:a16="http://schemas.microsoft.com/office/drawing/2014/main" id="{D659313D-9357-4AFD-BCB9-56EBAE89D85D}"/>
                </a:ext>
              </a:extLst>
            </p:cNvPr>
            <p:cNvSpPr>
              <a:spLocks noEditPoints="1"/>
            </p:cNvSpPr>
            <p:nvPr userDrawn="1"/>
          </p:nvSpPr>
          <p:spPr bwMode="auto">
            <a:xfrm>
              <a:off x="10423125" y="6575378"/>
              <a:ext cx="109580" cy="110286"/>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8">
              <a:extLst>
                <a:ext uri="{FF2B5EF4-FFF2-40B4-BE49-F238E27FC236}">
                  <a16:creationId xmlns:a16="http://schemas.microsoft.com/office/drawing/2014/main" id="{E3D3C8C0-C2D4-4005-B7E1-FD0D62E1F4FB}"/>
                </a:ext>
              </a:extLst>
            </p:cNvPr>
            <p:cNvSpPr>
              <a:spLocks noEditPoints="1"/>
            </p:cNvSpPr>
            <p:nvPr userDrawn="1"/>
          </p:nvSpPr>
          <p:spPr bwMode="auto">
            <a:xfrm>
              <a:off x="10568032" y="6489601"/>
              <a:ext cx="110301" cy="110286"/>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9">
              <a:extLst>
                <a:ext uri="{FF2B5EF4-FFF2-40B4-BE49-F238E27FC236}">
                  <a16:creationId xmlns:a16="http://schemas.microsoft.com/office/drawing/2014/main" id="{89BF9B6A-E28D-47C0-BB59-9D9338E52418}"/>
                </a:ext>
              </a:extLst>
            </p:cNvPr>
            <p:cNvSpPr>
              <a:spLocks/>
            </p:cNvSpPr>
            <p:nvPr userDrawn="1"/>
          </p:nvSpPr>
          <p:spPr bwMode="auto">
            <a:xfrm>
              <a:off x="10347429" y="6582585"/>
              <a:ext cx="113185" cy="61270"/>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0">
              <a:extLst>
                <a:ext uri="{FF2B5EF4-FFF2-40B4-BE49-F238E27FC236}">
                  <a16:creationId xmlns:a16="http://schemas.microsoft.com/office/drawing/2014/main" id="{9217BD77-E9AB-49EB-91B2-487D4F67CFDF}"/>
                </a:ext>
              </a:extLst>
            </p:cNvPr>
            <p:cNvSpPr>
              <a:spLocks/>
            </p:cNvSpPr>
            <p:nvPr userDrawn="1"/>
          </p:nvSpPr>
          <p:spPr bwMode="auto">
            <a:xfrm>
              <a:off x="10495218" y="6550871"/>
              <a:ext cx="120395" cy="92986"/>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Freeform 11">
              <a:extLst>
                <a:ext uri="{FF2B5EF4-FFF2-40B4-BE49-F238E27FC236}">
                  <a16:creationId xmlns:a16="http://schemas.microsoft.com/office/drawing/2014/main" id="{512B6E0E-5698-4BFE-8941-D7796CBCA8F9}"/>
                </a:ext>
              </a:extLst>
            </p:cNvPr>
            <p:cNvSpPr>
              <a:spLocks/>
            </p:cNvSpPr>
            <p:nvPr userDrawn="1"/>
          </p:nvSpPr>
          <p:spPr bwMode="auto">
            <a:xfrm>
              <a:off x="10200361" y="6594839"/>
              <a:ext cx="123999" cy="107402"/>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26" name="Group 25">
              <a:extLst>
                <a:ext uri="{FF2B5EF4-FFF2-40B4-BE49-F238E27FC236}">
                  <a16:creationId xmlns:a16="http://schemas.microsoft.com/office/drawing/2014/main" id="{36503CEB-A6BE-41B4-9C3F-EDFEF46CEC80}"/>
                </a:ext>
              </a:extLst>
            </p:cNvPr>
            <p:cNvGrpSpPr/>
            <p:nvPr userDrawn="1"/>
          </p:nvGrpSpPr>
          <p:grpSpPr>
            <a:xfrm rot="16200000">
              <a:off x="2661364" y="3938744"/>
              <a:ext cx="344226" cy="5666952"/>
              <a:chOff x="9312007" y="34787"/>
              <a:chExt cx="1212906" cy="3143923"/>
            </a:xfrm>
          </p:grpSpPr>
          <p:sp>
            <p:nvSpPr>
              <p:cNvPr id="35" name="Bent Arrow 21">
                <a:extLst>
                  <a:ext uri="{FF2B5EF4-FFF2-40B4-BE49-F238E27FC236}">
                    <a16:creationId xmlns:a16="http://schemas.microsoft.com/office/drawing/2014/main" id="{FDD5B1E0-D94C-47F2-ADE2-710A9CCE6F61}"/>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6" name="Bent Arrow 22">
                <a:extLst>
                  <a:ext uri="{FF2B5EF4-FFF2-40B4-BE49-F238E27FC236}">
                    <a16:creationId xmlns:a16="http://schemas.microsoft.com/office/drawing/2014/main" id="{370BBCF4-F417-4A72-8C36-36DA3F23AB62}"/>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 name="Bent Arrow 23">
              <a:extLst>
                <a:ext uri="{FF2B5EF4-FFF2-40B4-BE49-F238E27FC236}">
                  <a16:creationId xmlns:a16="http://schemas.microsoft.com/office/drawing/2014/main" id="{5BFCDBEF-A52F-4B25-B79E-F263D01D94E3}"/>
                </a:ext>
              </a:extLst>
            </p:cNvPr>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4">
              <a:extLst>
                <a:ext uri="{FF2B5EF4-FFF2-40B4-BE49-F238E27FC236}">
                  <a16:creationId xmlns:a16="http://schemas.microsoft.com/office/drawing/2014/main" id="{FFC7602F-9184-4655-AE20-B612413F86D2}"/>
                </a:ext>
              </a:extLst>
            </p:cNvPr>
            <p:cNvSpPr/>
            <p:nvPr userDrawn="1"/>
          </p:nvSpPr>
          <p:spPr bwMode="auto">
            <a:xfrm rot="10800000" flipH="1">
              <a:off x="2090781" y="6497131"/>
              <a:ext cx="8001150" cy="100004"/>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9" name="Bent Arrow 25">
              <a:extLst>
                <a:ext uri="{FF2B5EF4-FFF2-40B4-BE49-F238E27FC236}">
                  <a16:creationId xmlns:a16="http://schemas.microsoft.com/office/drawing/2014/main" id="{71915D15-913C-4836-8C19-DB9CB147048B}"/>
                </a:ext>
              </a:extLst>
            </p:cNvPr>
            <p:cNvSpPr/>
            <p:nvPr userDrawn="1"/>
          </p:nvSpPr>
          <p:spPr bwMode="auto">
            <a:xfrm rot="10800000">
              <a:off x="11449450" y="6478788"/>
              <a:ext cx="723540" cy="22067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0" name="Bent Arrow 44">
              <a:extLst>
                <a:ext uri="{FF2B5EF4-FFF2-40B4-BE49-F238E27FC236}">
                  <a16:creationId xmlns:a16="http://schemas.microsoft.com/office/drawing/2014/main" id="{A8A4E164-383D-4C79-9F3E-51EB0FDE1D56}"/>
                </a:ext>
              </a:extLst>
            </p:cNvPr>
            <p:cNvSpPr/>
            <p:nvPr userDrawn="1"/>
          </p:nvSpPr>
          <p:spPr bwMode="auto">
            <a:xfrm rot="16200000">
              <a:off x="11653913" y="6855975"/>
              <a:ext cx="289147"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15">
              <a:extLst>
                <a:ext uri="{FF2B5EF4-FFF2-40B4-BE49-F238E27FC236}">
                  <a16:creationId xmlns:a16="http://schemas.microsoft.com/office/drawing/2014/main" id="{4FD09C68-8453-43E4-846F-2A39CC214FEB}"/>
                </a:ext>
              </a:extLst>
            </p:cNvPr>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2" name="Freeform 18">
              <a:extLst>
                <a:ext uri="{FF2B5EF4-FFF2-40B4-BE49-F238E27FC236}">
                  <a16:creationId xmlns:a16="http://schemas.microsoft.com/office/drawing/2014/main" id="{A9DA543C-EDFA-4F96-B185-76B6F61F884C}"/>
                </a:ext>
              </a:extLst>
            </p:cNvPr>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pic>
          <p:nvPicPr>
            <p:cNvPr id="33" name="Picture 32">
              <a:extLst>
                <a:ext uri="{FF2B5EF4-FFF2-40B4-BE49-F238E27FC236}">
                  <a16:creationId xmlns:a16="http://schemas.microsoft.com/office/drawing/2014/main" id="{ECC713E5-786F-4EFB-BDE5-45928D52D6AF}"/>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
          <p:nvSpPr>
            <p:cNvPr id="34" name="Freeform 30">
              <a:extLst>
                <a:ext uri="{FF2B5EF4-FFF2-40B4-BE49-F238E27FC236}">
                  <a16:creationId xmlns:a16="http://schemas.microsoft.com/office/drawing/2014/main" id="{052FB101-3E6C-4EC5-8D93-37589F835B8F}"/>
                </a:ext>
              </a:extLst>
            </p:cNvPr>
            <p:cNvSpPr/>
            <p:nvPr userDrawn="1"/>
          </p:nvSpPr>
          <p:spPr bwMode="auto">
            <a:xfrm>
              <a:off x="10082385" y="6456984"/>
              <a:ext cx="789239" cy="535513"/>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675618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a:extLst>
              <a:ext uri="{FF2B5EF4-FFF2-40B4-BE49-F238E27FC236}">
                <a16:creationId xmlns:a16="http://schemas.microsoft.com/office/drawing/2014/main" id="{0EA9C8C4-4013-4C88-BED1-DA5ABF97148C}"/>
              </a:ext>
            </a:extLst>
          </p:cNvPr>
          <p:cNvPicPr>
            <a:picLocks noChangeAspect="1"/>
          </p:cNvPicPr>
          <p:nvPr userDrawn="1"/>
        </p:nvPicPr>
        <p:blipFill>
          <a:blip r:embed="rId2"/>
          <a:stretch>
            <a:fillRect/>
          </a:stretch>
        </p:blipFill>
        <p:spPr>
          <a:xfrm>
            <a:off x="0" y="6291921"/>
            <a:ext cx="12192000" cy="566079"/>
          </a:xfrm>
          <a:prstGeom prst="rect">
            <a:avLst/>
          </a:prstGeom>
        </p:spPr>
      </p:pic>
    </p:spTree>
    <p:extLst>
      <p:ext uri="{BB962C8B-B14F-4D97-AF65-F5344CB8AC3E}">
        <p14:creationId xmlns:p14="http://schemas.microsoft.com/office/powerpoint/2010/main" val="8143642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58189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rgbClr val="FFFFFF"/>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rgbClr val="FFFFFF"/>
                </a:solidFill>
                <a:latin typeface="+mj-lt"/>
              </a:defRPr>
            </a:lvl1pPr>
          </a:lstStyle>
          <a:p>
            <a:pPr lvl="0"/>
            <a:r>
              <a:rPr lang="en-US" dirty="0"/>
              <a:t>Speaker Name</a:t>
            </a:r>
          </a:p>
        </p:txBody>
      </p:sp>
    </p:spTree>
    <p:extLst>
      <p:ext uri="{BB962C8B-B14F-4D97-AF65-F5344CB8AC3E}">
        <p14:creationId xmlns:p14="http://schemas.microsoft.com/office/powerpoint/2010/main" val="1385924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6153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82817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7547203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0838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21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2219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55029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6479393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905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5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6CC-D100-4EDE-9B57-0028839A2E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E69006-54F5-405A-A48F-EE0B13C16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2FE23B-887B-4B4C-BC57-8682DCC2BC70}"/>
              </a:ext>
            </a:extLst>
          </p:cNvPr>
          <p:cNvSpPr>
            <a:spLocks noGrp="1"/>
          </p:cNvSpPr>
          <p:nvPr>
            <p:ph type="dt" sz="half" idx="10"/>
          </p:nvPr>
        </p:nvSpPr>
        <p:spPr/>
        <p:txBody>
          <a:bodyPr/>
          <a:lstStyle/>
          <a:p>
            <a:fld id="{D67D8791-1773-4E6A-AA99-B1D40149EC84}" type="datetimeFigureOut">
              <a:rPr lang="en-IN" smtClean="0"/>
              <a:t>25-04-2018</a:t>
            </a:fld>
            <a:endParaRPr lang="en-IN"/>
          </a:p>
        </p:txBody>
      </p:sp>
      <p:sp>
        <p:nvSpPr>
          <p:cNvPr id="5" name="Footer Placeholder 4">
            <a:extLst>
              <a:ext uri="{FF2B5EF4-FFF2-40B4-BE49-F238E27FC236}">
                <a16:creationId xmlns:a16="http://schemas.microsoft.com/office/drawing/2014/main" id="{E1548015-03C9-4783-863F-B65EA3D01B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F925F3-9A42-421D-A437-003140029D68}"/>
              </a:ext>
            </a:extLst>
          </p:cNvPr>
          <p:cNvSpPr>
            <a:spLocks noGrp="1"/>
          </p:cNvSpPr>
          <p:nvPr>
            <p:ph type="sldNum" sz="quarter" idx="12"/>
          </p:nvPr>
        </p:nvSpPr>
        <p:spPr/>
        <p:txBody>
          <a:bodyPr/>
          <a:lstStyle/>
          <a:p>
            <a:fld id="{3DF7879A-BE72-4568-B585-8A235DD2AA4C}" type="slidenum">
              <a:rPr lang="en-IN" smtClean="0"/>
              <a:t>‹#›</a:t>
            </a:fld>
            <a:endParaRPr lang="en-IN"/>
          </a:p>
        </p:txBody>
      </p:sp>
    </p:spTree>
    <p:extLst>
      <p:ext uri="{BB962C8B-B14F-4D97-AF65-F5344CB8AC3E}">
        <p14:creationId xmlns:p14="http://schemas.microsoft.com/office/powerpoint/2010/main" val="2609753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FDF2-B05D-4B75-8F6C-5E325A1C87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C8A7AB-C33A-4AAC-A69E-41949C91D01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EE8DA8-6654-4007-BAF5-9618741BB8BB}"/>
              </a:ext>
            </a:extLst>
          </p:cNvPr>
          <p:cNvSpPr>
            <a:spLocks noGrp="1"/>
          </p:cNvSpPr>
          <p:nvPr>
            <p:ph type="dt" sz="half" idx="10"/>
          </p:nvPr>
        </p:nvSpPr>
        <p:spPr/>
        <p:txBody>
          <a:bodyPr/>
          <a:lstStyle/>
          <a:p>
            <a:fld id="{04205000-3FA7-48C0-95AE-E04F2D990DB8}" type="datetimeFigureOut">
              <a:rPr lang="en-IN" smtClean="0"/>
              <a:t>25-04-2018</a:t>
            </a:fld>
            <a:endParaRPr lang="en-IN"/>
          </a:p>
        </p:txBody>
      </p:sp>
      <p:sp>
        <p:nvSpPr>
          <p:cNvPr id="5" name="Footer Placeholder 4">
            <a:extLst>
              <a:ext uri="{FF2B5EF4-FFF2-40B4-BE49-F238E27FC236}">
                <a16:creationId xmlns:a16="http://schemas.microsoft.com/office/drawing/2014/main" id="{0D255B49-E26B-4CE3-BBF7-4B7BF0CAC3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648C13-4679-4B28-9083-6AF9B7471733}"/>
              </a:ext>
            </a:extLst>
          </p:cNvPr>
          <p:cNvSpPr>
            <a:spLocks noGrp="1"/>
          </p:cNvSpPr>
          <p:nvPr>
            <p:ph type="sldNum" sz="quarter" idx="12"/>
          </p:nvPr>
        </p:nvSpPr>
        <p:spPr/>
        <p:txBody>
          <a:bodyPr/>
          <a:lstStyle/>
          <a:p>
            <a:fld id="{4B276BD7-9784-4639-B9EF-9E953889389B}" type="slidenum">
              <a:rPr lang="en-IN" smtClean="0"/>
              <a:t>‹#›</a:t>
            </a:fld>
            <a:endParaRPr lang="en-IN"/>
          </a:p>
        </p:txBody>
      </p:sp>
    </p:spTree>
    <p:extLst>
      <p:ext uri="{BB962C8B-B14F-4D97-AF65-F5344CB8AC3E}">
        <p14:creationId xmlns:p14="http://schemas.microsoft.com/office/powerpoint/2010/main" val="22553129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5" name="Rectangle 4"/>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12"/>
          <p:cNvSpPr>
            <a:spLocks/>
          </p:cNvSpPr>
          <p:nvPr userDrawn="1"/>
        </p:nvSpPr>
        <p:spPr bwMode="auto">
          <a:xfrm>
            <a:off x="9338575" y="6671074"/>
            <a:ext cx="267151" cy="36751"/>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 name="Freeform 13"/>
          <p:cNvSpPr>
            <a:spLocks/>
          </p:cNvSpPr>
          <p:nvPr userDrawn="1"/>
        </p:nvSpPr>
        <p:spPr bwMode="auto">
          <a:xfrm>
            <a:off x="9568976" y="6630788"/>
            <a:ext cx="315211" cy="178000"/>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 name="Freeform 14"/>
          <p:cNvSpPr>
            <a:spLocks/>
          </p:cNvSpPr>
          <p:nvPr userDrawn="1"/>
        </p:nvSpPr>
        <p:spPr bwMode="auto">
          <a:xfrm>
            <a:off x="10640913" y="6482371"/>
            <a:ext cx="522288" cy="143470"/>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 name="Freeform 15"/>
          <p:cNvSpPr>
            <a:spLocks noEditPoints="1"/>
          </p:cNvSpPr>
          <p:nvPr userDrawn="1"/>
        </p:nvSpPr>
        <p:spPr bwMode="auto">
          <a:xfrm>
            <a:off x="10737738" y="673185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8"/>
          <p:cNvSpPr>
            <a:spLocks/>
          </p:cNvSpPr>
          <p:nvPr userDrawn="1"/>
        </p:nvSpPr>
        <p:spPr bwMode="auto">
          <a:xfrm>
            <a:off x="10780142" y="6594038"/>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9"/>
          <p:cNvSpPr>
            <a:spLocks noEditPoints="1"/>
          </p:cNvSpPr>
          <p:nvPr userDrawn="1"/>
        </p:nvSpPr>
        <p:spPr bwMode="auto">
          <a:xfrm>
            <a:off x="9680004" y="6773987"/>
            <a:ext cx="96951" cy="96322"/>
          </a:xfrm>
          <a:prstGeom prst="donut">
            <a:avLst>
              <a:gd name="adj" fmla="val 32081"/>
            </a:avLst>
          </a:pr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20"/>
          <p:cNvSpPr>
            <a:spLocks noEditPoints="1"/>
          </p:cNvSpPr>
          <p:nvPr userDrawn="1"/>
        </p:nvSpPr>
        <p:spPr bwMode="auto">
          <a:xfrm>
            <a:off x="10946230" y="6352330"/>
            <a:ext cx="108839" cy="108839"/>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5"/>
          <p:cNvSpPr>
            <a:spLocks/>
          </p:cNvSpPr>
          <p:nvPr userDrawn="1"/>
        </p:nvSpPr>
        <p:spPr bwMode="auto">
          <a:xfrm>
            <a:off x="10008323" y="6547392"/>
            <a:ext cx="489071" cy="228280"/>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6"/>
          <p:cNvSpPr>
            <a:spLocks noEditPoints="1"/>
          </p:cNvSpPr>
          <p:nvPr userDrawn="1"/>
        </p:nvSpPr>
        <p:spPr bwMode="auto">
          <a:xfrm>
            <a:off x="10075464" y="6406749"/>
            <a:ext cx="107426" cy="107426"/>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7"/>
          <p:cNvSpPr>
            <a:spLocks noEditPoints="1"/>
          </p:cNvSpPr>
          <p:nvPr userDrawn="1"/>
        </p:nvSpPr>
        <p:spPr bwMode="auto">
          <a:xfrm>
            <a:off x="10218228" y="6447034"/>
            <a:ext cx="107426" cy="10813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 name="Freeform 8"/>
          <p:cNvSpPr>
            <a:spLocks noEditPoints="1"/>
          </p:cNvSpPr>
          <p:nvPr userDrawn="1"/>
        </p:nvSpPr>
        <p:spPr bwMode="auto">
          <a:xfrm>
            <a:off x="10360286" y="6362931"/>
            <a:ext cx="108133" cy="10813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9"/>
          <p:cNvSpPr>
            <a:spLocks/>
          </p:cNvSpPr>
          <p:nvPr userDrawn="1"/>
        </p:nvSpPr>
        <p:spPr bwMode="auto">
          <a:xfrm>
            <a:off x="10144020" y="6454101"/>
            <a:ext cx="110960" cy="60074"/>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0"/>
          <p:cNvSpPr>
            <a:spLocks/>
          </p:cNvSpPr>
          <p:nvPr userDrawn="1"/>
        </p:nvSpPr>
        <p:spPr bwMode="auto">
          <a:xfrm>
            <a:off x="10288904" y="6423005"/>
            <a:ext cx="118028" cy="91171"/>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1"/>
          <p:cNvSpPr>
            <a:spLocks/>
          </p:cNvSpPr>
          <p:nvPr userDrawn="1"/>
        </p:nvSpPr>
        <p:spPr bwMode="auto">
          <a:xfrm>
            <a:off x="9999843" y="6466115"/>
            <a:ext cx="121561" cy="105306"/>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1" name="Group 20"/>
          <p:cNvGrpSpPr/>
          <p:nvPr userDrawn="1"/>
        </p:nvGrpSpPr>
        <p:grpSpPr>
          <a:xfrm rot="16200000">
            <a:off x="2609023" y="3862258"/>
            <a:ext cx="337507" cy="5555552"/>
            <a:chOff x="9312007" y="34787"/>
            <a:chExt cx="1212906" cy="3143923"/>
          </a:xfrm>
        </p:grpSpPr>
        <p:sp>
          <p:nvSpPr>
            <p:cNvPr id="22" name="Bent Arrow 21"/>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Bent Arrow 22"/>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4" name="Bent Arrow 23"/>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Bent Arrow 24"/>
          <p:cNvSpPr/>
          <p:nvPr userDrawn="1"/>
        </p:nvSpPr>
        <p:spPr bwMode="auto">
          <a:xfrm rot="10800000" flipH="1">
            <a:off x="2049681" y="6370315"/>
            <a:ext cx="7843864" cy="98052"/>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userDrawn="1"/>
        </p:nvSpPr>
        <p:spPr bwMode="auto">
          <a:xfrm rot="10800000">
            <a:off x="11224377" y="6352329"/>
            <a:ext cx="709317" cy="216370"/>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Bent Arrow 44"/>
          <p:cNvSpPr/>
          <p:nvPr userDrawn="1"/>
        </p:nvSpPr>
        <p:spPr bwMode="auto">
          <a:xfrm rot="16200000">
            <a:off x="11424801" y="6722154"/>
            <a:ext cx="283503"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30" name="Picture 29"/>
          <p:cNvPicPr>
            <a:picLocks noChangeAspect="1"/>
          </p:cNvPicPr>
          <p:nvPr userDrawn="1"/>
        </p:nvPicPr>
        <p:blipFill>
          <a:blip r:embed="rId5"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
        <p:nvSpPr>
          <p:cNvPr id="31" name="Freeform 30"/>
          <p:cNvSpPr/>
          <p:nvPr userDrawn="1"/>
        </p:nvSpPr>
        <p:spPr bwMode="auto">
          <a:xfrm>
            <a:off x="9884187" y="6330951"/>
            <a:ext cx="773724" cy="525060"/>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8351409"/>
      </p:ext>
    </p:extLst>
  </p:cSld>
  <p:clrMap bg1="lt1" tx1="dk1" bg2="lt2" tx2="dk2" accent1="accent1" accent2="accent2" accent3="accent3" accent4="accent4" accent5="accent5" accent6="accent6" hlink="hlink" folHlink="folHlink"/>
  <p:sldLayoutIdLst>
    <p:sldLayoutId id="2147484317" r:id="rId1"/>
    <p:sldLayoutId id="2147484327" r:id="rId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9242847"/>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428" r:id="rId4"/>
    <p:sldLayoutId id="2147484429" r:id="rId5"/>
    <p:sldLayoutId id="2147484430" r:id="rId6"/>
    <p:sldLayoutId id="2147484431" r:id="rId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37858204"/>
      </p:ext>
    </p:extLst>
  </p:cSld>
  <p:clrMap bg1="dk1" tx1="lt1" bg2="dk2" tx2="lt2" accent1="accent1" accent2="accent2" accent3="accent3" accent4="accent4" accent5="accent5" accent6="accent6" hlink="hlink" folHlink="folHlink"/>
  <p:sldLayoutIdLst>
    <p:sldLayoutId id="2147484387" r:id="rId1"/>
    <p:sldLayoutId id="2147484425" r:id="rId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84022540"/>
      </p:ext>
    </p:extLst>
  </p:cSld>
  <p:clrMap bg1="lt1" tx1="dk1" bg2="lt2" tx2="dk2" accent1="accent1" accent2="accent2" accent3="accent3" accent4="accent4" accent5="accent5" accent6="accent6" hlink="hlink" folHlink="folHlink"/>
  <p:sldLayoutIdLst>
    <p:sldLayoutId id="2147484389" r:id="rId1"/>
    <p:sldLayoutId id="2147484390"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848137054"/>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90859508"/>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5" r:id="rId3"/>
    <p:sldLayoutId id="2147484421" r:id="rId4"/>
    <p:sldLayoutId id="2147484427" r:id="rId5"/>
    <p:sldLayoutId id="2147484432" r:id="rId6"/>
    <p:sldLayoutId id="2147484433" r:id="rId7"/>
    <p:sldLayoutId id="2147484434" r:id="rId8"/>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92.emf"/></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2.emf"/></Relationships>
</file>

<file path=ppt/slides/_rels/slide10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2.emf"/></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2.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92.emf"/></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92.emf"/></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92.emf"/></Relationships>
</file>

<file path=ppt/slides/_rels/slide1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92.emf"/></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92.emf"/><Relationship Id="rId4" Type="http://schemas.openxmlformats.org/officeDocument/2006/relationships/image" Target="../media/image107.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2.emf"/><Relationship Id="rId5" Type="http://schemas.openxmlformats.org/officeDocument/2006/relationships/image" Target="../media/image108.png"/><Relationship Id="rId4" Type="http://schemas.openxmlformats.org/officeDocument/2006/relationships/notesSlide" Target="../notesSlides/notesSlide16.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92.emf"/></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92.e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14.png"/></Relationships>
</file>

<file path=ppt/slides/_rels/slide1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2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121.png"/></Relationships>
</file>

<file path=ppt/slides/_rels/slide1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124.emf"/></Relationships>
</file>

<file path=ppt/slides/_rels/slide128.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135.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140.emf"/></Relationships>
</file>

<file path=ppt/slides/_rels/slide145.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143.jpeg"/></Relationships>
</file>

<file path=ppt/slides/_rels/slide14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3.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5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151.png"/></Relationships>
</file>

<file path=ppt/slides/_rels/slide15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52.png"/><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3.xml"/></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3.xml"/></Relationships>
</file>

<file path=ppt/slides/_rels/slide1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3.xml"/></Relationships>
</file>

<file path=ppt/slides/_rels/slide1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3.xml"/></Relationships>
</file>

<file path=ppt/slides/_rels/slide1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7.png"/><Relationship Id="rId4" Type="http://schemas.openxmlformats.org/officeDocument/2006/relationships/image" Target="../media/image166.png"/></Relationships>
</file>

<file path=ppt/slides/_rels/slide16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43.jpeg"/><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1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 Id="rId9" Type="http://schemas.openxmlformats.org/officeDocument/2006/relationships/image" Target="../media/image33.emf"/></Relationships>
</file>

<file path=ppt/slides/_rels/slide17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3.xml"/></Relationships>
</file>

<file path=ppt/slides/_rels/slide1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3.xml"/></Relationships>
</file>

<file path=ppt/slides/_rels/slide17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43.jpeg"/><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43.jpeg"/><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e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em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5.xml"/><Relationship Id="rId4" Type="http://schemas.openxmlformats.org/officeDocument/2006/relationships/image" Target="../media/image39.emf"/></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emf"/><Relationship Id="rId1" Type="http://schemas.openxmlformats.org/officeDocument/2006/relationships/slideLayout" Target="../slideLayouts/slideLayout15.xml"/><Relationship Id="rId5" Type="http://schemas.openxmlformats.org/officeDocument/2006/relationships/image" Target="../media/image39.emf"/><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emf"/><Relationship Id="rId1" Type="http://schemas.openxmlformats.org/officeDocument/2006/relationships/slideLayout" Target="../slideLayouts/slideLayout15.xml"/><Relationship Id="rId5" Type="http://schemas.openxmlformats.org/officeDocument/2006/relationships/image" Target="../media/image39.emf"/><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emf"/><Relationship Id="rId1" Type="http://schemas.openxmlformats.org/officeDocument/2006/relationships/slideLayout" Target="../slideLayouts/slideLayout15.xml"/><Relationship Id="rId5" Type="http://schemas.openxmlformats.org/officeDocument/2006/relationships/image" Target="../media/image39.emf"/><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emf"/><Relationship Id="rId1" Type="http://schemas.openxmlformats.org/officeDocument/2006/relationships/slideLayout" Target="../slideLayouts/slideLayout15.xml"/><Relationship Id="rId5" Type="http://schemas.openxmlformats.org/officeDocument/2006/relationships/image" Target="../media/image39.emf"/><Relationship Id="rId4" Type="http://schemas.openxmlformats.org/officeDocument/2006/relationships/image" Target="../media/image38.emf"/></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emf"/><Relationship Id="rId1" Type="http://schemas.openxmlformats.org/officeDocument/2006/relationships/slideLayout" Target="../slideLayouts/slideLayout15.xml"/><Relationship Id="rId5" Type="http://schemas.openxmlformats.org/officeDocument/2006/relationships/image" Target="../media/image39.emf"/><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7.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6" Type="http://schemas.openxmlformats.org/officeDocument/2006/relationships/hyperlink" Target="http://www.jumpstartninja.com/" TargetMode="External"/><Relationship Id="rId5" Type="http://schemas.openxmlformats.org/officeDocument/2006/relationships/image" Target="../media/image13.pn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7.emf"/><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1.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2.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3.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4.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5.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6.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7.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JPG"/><Relationship Id="rId5" Type="http://schemas.openxmlformats.org/officeDocument/2006/relationships/hyperlink" Target="http://www.thehindubusinessline.com/2003/06/19/stories/2003061902141700.htm" TargetMode="External"/><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8.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9.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34.emf"/><Relationship Id="rId4" Type="http://schemas.openxmlformats.org/officeDocument/2006/relationships/image" Target="../media/image37.emf"/></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1.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52.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53.emf"/><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46.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53.emf"/><Relationship Id="rId2" Type="http://schemas.openxmlformats.org/officeDocument/2006/relationships/image" Target="../media/image54.emf"/><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55.emf"/><Relationship Id="rId4" Type="http://schemas.openxmlformats.org/officeDocument/2006/relationships/image" Target="../media/image34.emf"/></Relationships>
</file>

<file path=ppt/slides/_rels/slide4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7.emf"/><Relationship Id="rId1" Type="http://schemas.openxmlformats.org/officeDocument/2006/relationships/slideLayout" Target="../slideLayouts/slideLayout15.xml"/><Relationship Id="rId4" Type="http://schemas.openxmlformats.org/officeDocument/2006/relationships/image" Target="../media/image56.emf"/></Relationships>
</file>

<file path=ppt/slides/_rels/slide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7.emf"/><Relationship Id="rId1" Type="http://schemas.openxmlformats.org/officeDocument/2006/relationships/slideLayout" Target="../slideLayouts/slideLayout15.xml"/><Relationship Id="rId4" Type="http://schemas.openxmlformats.org/officeDocument/2006/relationships/image" Target="../media/image56.emf"/></Relationships>
</file>

<file path=ppt/slides/_rels/slide49.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7.emf"/><Relationship Id="rId7" Type="http://schemas.openxmlformats.org/officeDocument/2006/relationships/image" Target="../media/image39.emf"/><Relationship Id="rId2" Type="http://schemas.openxmlformats.org/officeDocument/2006/relationships/image" Target="../media/image37.emf"/><Relationship Id="rId1" Type="http://schemas.openxmlformats.org/officeDocument/2006/relationships/slideLayout" Target="../slideLayouts/slideLayout15.xml"/><Relationship Id="rId6" Type="http://schemas.openxmlformats.org/officeDocument/2006/relationships/image" Target="../media/image38.emf"/><Relationship Id="rId5" Type="http://schemas.openxmlformats.org/officeDocument/2006/relationships/image" Target="../media/image56.emf"/><Relationship Id="rId4" Type="http://schemas.openxmlformats.org/officeDocument/2006/relationships/image" Target="../media/image34.em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7.emf"/><Relationship Id="rId7"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15.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56.emf"/></Relationships>
</file>

<file path=ppt/slides/_rels/slide5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emf"/><Relationship Id="rId1" Type="http://schemas.openxmlformats.org/officeDocument/2006/relationships/slideLayout" Target="../slideLayouts/slideLayout15.xml"/><Relationship Id="rId5" Type="http://schemas.openxmlformats.org/officeDocument/2006/relationships/image" Target="../media/image34.emf"/><Relationship Id="rId4" Type="http://schemas.openxmlformats.org/officeDocument/2006/relationships/image" Target="../media/image58.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9.emf"/><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0.emf"/><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1.emf"/><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2.emf"/><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3.emf"/><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4.emf"/><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6.emf"/><Relationship Id="rId2" Type="http://schemas.openxmlformats.org/officeDocument/2006/relationships/image" Target="../media/image64.emf"/><Relationship Id="rId1" Type="http://schemas.openxmlformats.org/officeDocument/2006/relationships/slideLayout" Target="../slideLayouts/slideLayout15.xml"/><Relationship Id="rId6" Type="http://schemas.openxmlformats.org/officeDocument/2006/relationships/image" Target="../media/image65.emf"/><Relationship Id="rId5" Type="http://schemas.openxmlformats.org/officeDocument/2006/relationships/image" Target="../media/image58.emf"/><Relationship Id="rId4" Type="http://schemas.openxmlformats.org/officeDocument/2006/relationships/image" Target="../media/image5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6.emf"/><Relationship Id="rId2" Type="http://schemas.openxmlformats.org/officeDocument/2006/relationships/image" Target="../media/image64.emf"/><Relationship Id="rId1" Type="http://schemas.openxmlformats.org/officeDocument/2006/relationships/slideLayout" Target="../slideLayouts/slideLayout15.xml"/><Relationship Id="rId6" Type="http://schemas.openxmlformats.org/officeDocument/2006/relationships/image" Target="../media/image65.emf"/><Relationship Id="rId5" Type="http://schemas.openxmlformats.org/officeDocument/2006/relationships/image" Target="../media/image58.emf"/><Relationship Id="rId4" Type="http://schemas.openxmlformats.org/officeDocument/2006/relationships/image" Target="../media/image56.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56.emf"/><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8.emf"/><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9.emf"/><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70.e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58.emf"/><Relationship Id="rId2" Type="http://schemas.openxmlformats.org/officeDocument/2006/relationships/image" Target="../media/image70.emf"/><Relationship Id="rId1" Type="http://schemas.openxmlformats.org/officeDocument/2006/relationships/slideLayout" Target="../slideLayouts/slideLayout15.xml"/><Relationship Id="rId6" Type="http://schemas.openxmlformats.org/officeDocument/2006/relationships/image" Target="../media/image56.emf"/><Relationship Id="rId5" Type="http://schemas.openxmlformats.org/officeDocument/2006/relationships/image" Target="../media/image57.emf"/><Relationship Id="rId4" Type="http://schemas.openxmlformats.org/officeDocument/2006/relationships/image" Target="../media/image72.emf"/></Relationships>
</file>

<file path=ppt/slides/_rels/slide6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34.emf"/><Relationship Id="rId1" Type="http://schemas.openxmlformats.org/officeDocument/2006/relationships/slideLayout" Target="../slideLayouts/slideLayout15.xml"/><Relationship Id="rId5" Type="http://schemas.openxmlformats.org/officeDocument/2006/relationships/image" Target="../media/image66.emf"/><Relationship Id="rId4" Type="http://schemas.openxmlformats.org/officeDocument/2006/relationships/image" Target="../media/image65.emf"/></Relationships>
</file>

<file path=ppt/slides/_rels/slide6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34.emf"/><Relationship Id="rId1" Type="http://schemas.openxmlformats.org/officeDocument/2006/relationships/slideLayout" Target="../slideLayouts/slideLayout15.xml"/><Relationship Id="rId5" Type="http://schemas.openxmlformats.org/officeDocument/2006/relationships/image" Target="../media/image75.emf"/><Relationship Id="rId4" Type="http://schemas.openxmlformats.org/officeDocument/2006/relationships/image" Target="../media/image74.emf"/></Relationships>
</file>

<file path=ppt/slides/_rels/slide6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15.xml"/><Relationship Id="rId5" Type="http://schemas.openxmlformats.org/officeDocument/2006/relationships/image" Target="../media/image76.emf"/><Relationship Id="rId4" Type="http://schemas.openxmlformats.org/officeDocument/2006/relationships/image" Target="../media/image7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79.emf"/><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80.emf"/><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81.emf"/><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82.emf"/><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Emerging AI </a:t>
            </a:r>
            <a:br>
              <a:rPr lang="en-US" dirty="0"/>
            </a:br>
            <a:r>
              <a:rPr lang="en-US" dirty="0"/>
              <a:t>Boot Camp</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r>
              <a:rPr lang="en-US" dirty="0"/>
              <a:t>Srikar </a:t>
            </a:r>
          </a:p>
          <a:p>
            <a:r>
              <a:rPr lang="en-US" dirty="0" err="1"/>
              <a:t>Srinag</a:t>
            </a:r>
            <a:endParaRPr lang="en-US" dirty="0"/>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3911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 Text">
            <a:extLst>
              <a:ext uri="{FF2B5EF4-FFF2-40B4-BE49-F238E27FC236}">
                <a16:creationId xmlns:a16="http://schemas.microsoft.com/office/drawing/2014/main" id="{F2E4EBBC-F8E0-4B24-AA99-AB3016CA0E2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671763"/>
            <a:ext cx="476250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34313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a:t>Azure</a:t>
            </a:r>
            <a:br>
              <a:rPr lang="en-US" dirty="0"/>
            </a:br>
            <a:r>
              <a:rPr lang="en-US" dirty="0"/>
              <a:t>Cognitive Services</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endParaRPr lang="en-US" dirty="0"/>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Faces, images, emotion recognition and video intelligence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Spoken language processing, speaker recognition, custom speech recognition</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Complex tasks processing, knowledge exploration, intelligent recommendations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Bing engine capabilities for Web, Autosuggest, Image, Video and News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a:ln>
                  <a:noFill/>
                </a:ln>
                <a:solidFill>
                  <a:srgbClr val="505050"/>
                </a:solidFill>
                <a:effectLst/>
                <a:uLnTx/>
                <a:uFillTx/>
                <a:latin typeface="Segoe UI"/>
                <a:ea typeface="+mn-ea"/>
                <a:cs typeface="+mn-cs"/>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Language Understanding Intelligent Service</a:t>
            </a: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Auto Suggest API</a:t>
            </a: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Speech</a:t>
            </a: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CRIS</a:t>
            </a: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Text Analytics</a:t>
            </a: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Academic Knowledge</a:t>
            </a: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Recommendations</a:t>
            </a: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Search API</a:t>
            </a: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Video Search API</a:t>
            </a: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News Search API</a:t>
            </a: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Computer Vision</a:t>
            </a: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Face</a:t>
            </a: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Video</a:t>
            </a:r>
          </a:p>
        </p:txBody>
      </p:sp>
    </p:spTree>
    <p:extLst>
      <p:ext uri="{BB962C8B-B14F-4D97-AF65-F5344CB8AC3E}">
        <p14:creationId xmlns:p14="http://schemas.microsoft.com/office/powerpoint/2010/main" val="176738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a:ln>
                      <a:noFill/>
                    </a:ln>
                    <a:solidFill>
                      <a:sysClr val="windowText" lastClr="000000"/>
                    </a:solidFill>
                    <a:effectLst/>
                    <a:uLnTx/>
                    <a:uFillTx/>
                    <a:latin typeface="Segoe UI"/>
                    <a:ea typeface="+mn-ea"/>
                    <a:cs typeface="+mn-cs"/>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Distill actionable information from images</a:t>
              </a:r>
              <a:r>
                <a:rPr kumimoji="0" lang="en-US" sz="1667" b="1" i="0" u="none" strike="noStrike" kern="0" cap="none" spc="0" normalizeH="0" baseline="0" noProof="0">
                  <a:ln>
                    <a:noFill/>
                  </a:ln>
                  <a:solidFill>
                    <a:srgbClr val="002050"/>
                  </a:solidFill>
                  <a:effectLst/>
                  <a:uLnTx/>
                  <a:uFillTx/>
                  <a:latin typeface="Segoe UI"/>
                  <a:ea typeface="+mn-ea"/>
                  <a:cs typeface="+mn-cs"/>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Detect, identify, analyze, organize, and tag faces in photos</a:t>
              </a:r>
            </a:p>
          </p:txBody>
        </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 name="Rectangle 1"/>
          <p:cNvSpPr/>
          <p:nvPr/>
        </p:nvSpPr>
        <p:spPr>
          <a:xfrm>
            <a:off x="3076836" y="613534"/>
            <a:ext cx="740484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faces to feelings, allow your apps to understand images and video</a:t>
            </a:r>
          </a:p>
        </p:txBody>
      </p:sp>
    </p:spTree>
    <p:extLst>
      <p:ext uri="{BB962C8B-B14F-4D97-AF65-F5344CB8AC3E}">
        <p14:creationId xmlns:p14="http://schemas.microsoft.com/office/powerpoint/2010/main" val="100841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807"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Analyze an image</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OCR</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Generate thumbnail</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key content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Recognize Celebrities</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to recognize </a:t>
            </a:r>
            <a:r>
              <a:rPr kumimoji="0" lang="en-US" sz="1800" b="0" i="0" u="none" strike="noStrike" kern="0" cap="none" spc="0" normalizeH="0" baseline="0" noProof="0">
                <a:ln>
                  <a:noFill/>
                </a:ln>
                <a:solidFill>
                  <a:sysClr val="windowText" lastClr="000000"/>
                </a:solidFill>
                <a:effectLst/>
                <a:uLnTx/>
                <a:uFillTx/>
                <a:latin typeface="Segoe UI"/>
                <a:ea typeface="+mn-ea"/>
                <a:cs typeface="+mn-cs"/>
              </a:rPr>
              <a:t>200K celebrities from business, politics, sports and entertainment around the World.</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01383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Clip Art Type	     0 Non-clipart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Line Drawing Type	     0 Non-Line Drawing</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Categories</a:t>
              </a:r>
              <a:r>
                <a:rPr kumimoji="0" lang="en-US" sz="13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a:t>
              </a: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“name”: “</a:t>
              </a:r>
              <a:r>
                <a:rPr kumimoji="0" lang="en-US" sz="104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people_swimming</a:t>
              </a: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“score”: 0.099609375 }]</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Content	False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Score	0.18533889949321747</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Faces</a:t>
              </a:r>
              <a:r>
                <a:rPr kumimoji="0" lang="en-US" sz="13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a:t>
              </a: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“age”: 27, “gender”: “Male”, “</a:t>
              </a:r>
              <a:r>
                <a:rPr kumimoji="0" lang="en-US" sz="104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faceRectangle</a:t>
              </a: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a:t>
              </a:r>
              <a:b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b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Background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Foreground	Grey</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Colors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Accent Color</a:t>
              </a:r>
              <a:r>
                <a:rPr kumimoji="0" lang="en-US" sz="156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a:t>
              </a:r>
            </a:p>
          </p:txBody>
        </p:sp>
      </p:grpSp>
      <p:sp>
        <p:nvSpPr>
          <p:cNvPr id="22" name="Title 1"/>
          <p:cNvSpPr>
            <a:spLocks noGrp="1"/>
          </p:cNvSpPr>
          <p:nvPr>
            <p:ph type="title"/>
          </p:nvPr>
        </p:nvSpPr>
        <p:spPr>
          <a:xfrm>
            <a:off x="1343780" y="291960"/>
            <a:ext cx="10743593" cy="898964"/>
          </a:xfrm>
        </p:spPr>
        <p:txBody>
          <a:bodyPr/>
          <a:lstStyle/>
          <a:p>
            <a:r>
              <a:rPr lang="en-US" sz="5682">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324634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16" name="1_text"/>
          <p:cNvSpPr/>
          <p:nvPr/>
        </p:nvSpPr>
        <p:spPr>
          <a:xfrm>
            <a:off x="5924130" y="2852358"/>
            <a:ext cx="5513991" cy="2080583"/>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LIFE IS LIKE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RIDING A BICYCLE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TO KEEP YOUR BALANCE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"language":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en</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Scanned documents</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Photos with text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endPar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3" name="Rectangle 22"/>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77645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Smart cropping </a:t>
            </a:r>
            <a:r>
              <a:rPr kumimoji="0" lang="en-US" sz="3233"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on</a:t>
            </a: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Smart cropping </a:t>
            </a:r>
            <a:r>
              <a:rPr kumimoji="0" lang="en-US" sz="3233"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525826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a:latin typeface="Segoe UI Light" panose="020B0502040204020203" pitchFamily="34" charset="0"/>
                <a:cs typeface="Segoe UI Light" panose="020B0502040204020203" pitchFamily="34" charset="0"/>
              </a:rPr>
              <a:t>Recognize emotions</a:t>
            </a:r>
            <a:br>
              <a:rPr lang="en-US" altLang="zh-CN" sz="2798">
                <a:latin typeface="Segoe UI"/>
              </a:rPr>
            </a:br>
            <a:r>
              <a:rPr lang="en-US" altLang="zh-CN" sz="2351" spc="0">
                <a:latin typeface="+mn-lt"/>
                <a:cs typeface="+mn-cs"/>
              </a:rPr>
              <a:t>Detect emotions based on facial expressions </a:t>
            </a:r>
            <a:br>
              <a:rPr lang="en-US" altLang="zh-CN" sz="2351" spc="0">
                <a:latin typeface="+mn-lt"/>
                <a:cs typeface="+mn-cs"/>
              </a:rPr>
            </a:br>
            <a:r>
              <a:rPr lang="en-US" altLang="zh-CN" sz="2351" spc="0">
                <a:latin typeface="+mn-lt"/>
                <a:cs typeface="+mn-cs"/>
              </a:rPr>
              <a:t>in photos and videos</a:t>
            </a:r>
            <a:endParaRPr lang="zh-CN" altLang="en-US" sz="2351" spc="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3519167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Face 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{"width": 193, </a:t>
              </a:r>
              <a:b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"height": 193, </a:t>
              </a:r>
              <a:b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"left": 326, </a:t>
              </a:r>
              <a:b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"top": 204}</a:t>
              </a:r>
              <a:r>
                <a:rPr kumimoji="0" lang="en-US" alt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Emotion scores</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“scores": { </a:t>
              </a: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"anger": 5.182241e-8,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"contempt": 0.0000242813,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"disgust": 5.621025e-7,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"fear": 0.00115027453,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"happiness": 1.06114619e-8,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"neutral": 0.003540177,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"sadness": 9.30888746e-7,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"surprise": 0.9952837}</a:t>
              </a:r>
              <a:endPar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238914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a:t>
            </a:r>
            <a:br>
              <a:rPr kumimoji="0" lang="en-US" altLang="zh-CN" sz="3919"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an image</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Similar face searching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grouping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identification</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Tree>
    <p:extLst>
      <p:ext uri="{BB962C8B-B14F-4D97-AF65-F5344CB8AC3E}">
        <p14:creationId xmlns:p14="http://schemas.microsoft.com/office/powerpoint/2010/main" val="271136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lt Text">
            <a:extLst>
              <a:ext uri="{FF2B5EF4-FFF2-40B4-BE49-F238E27FC236}">
                <a16:creationId xmlns:a16="http://schemas.microsoft.com/office/drawing/2014/main" id="{E388845B-228E-46E7-970D-86C4DEC42EC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557338"/>
            <a:ext cx="95250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89213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7" name="Title 6"/>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{"width": 193, "height": 193, "left": 326, "top": 204}</a:t>
              </a:r>
            </a:p>
            <a:p>
              <a:pPr marL="456832" marR="0" lvl="2" indent="0" algn="l" defTabSz="913665"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Feature attributes</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"attributes": { "age": 42, "gender": "male", 	</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altLang="en-US" sz="1421"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headPose</a:t>
              </a: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Identification</a:t>
              </a:r>
            </a:p>
            <a:p>
              <a:pPr marL="0" marR="0" lvl="0" indent="-457057" algn="l" defTabSz="913665" rtl="0"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379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Stabilization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Smooth and stabilize shaky video</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 and tracking</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track faces in videos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Motion detection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00121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The Stabilization API provides automatic video stabilization and smoothing for shaky videos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This API uses many of the same technologies found in Microsoft </a:t>
            </a:r>
            <a:r>
              <a:rPr kumimoji="0" lang="en-US" sz="1959" b="0" i="0" u="none" strike="noStrike" kern="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Hyperlapse</a:t>
            </a:r>
            <a:endPar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Best For:</a:t>
            </a:r>
            <a:b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Small camera motions, with or without rolling shutter effects </a:t>
            </a:r>
            <a:b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a:fillRect/>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29425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aphicFrame>
        <p:nvGraphicFramePr>
          <p:cNvPr id="4" name="Table 3"/>
          <p:cNvGraphicFramePr>
            <a:graphicFrameLocks noGrp="1"/>
          </p:cNvGraphicFramePr>
          <p:nvPr>
            <p:extLst/>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a:gradFill>
                            <a:gsLst>
                              <a:gs pos="1250">
                                <a:schemeClr val="accent2"/>
                              </a:gs>
                              <a:gs pos="100000">
                                <a:schemeClr val="accent2"/>
                              </a:gs>
                            </a:gsLst>
                            <a:lin ang="5400000" scaled="0"/>
                          </a:gradFill>
                          <a:effectLst/>
                          <a:latin typeface="wf_segoe-ui_normal"/>
                        </a:rPr>
                        <a:t>Time</a:t>
                      </a:r>
                      <a:r>
                        <a:rPr lang="en-US" sz="1800" b="1" baseline="0">
                          <a:gradFill>
                            <a:gsLst>
                              <a:gs pos="1250">
                                <a:schemeClr val="accent2"/>
                              </a:gs>
                              <a:gs pos="100000">
                                <a:schemeClr val="accent2"/>
                              </a:gs>
                            </a:gsLst>
                            <a:lin ang="5400000" scaled="0"/>
                          </a:gradFill>
                          <a:effectLst/>
                          <a:latin typeface="wf_segoe-ui_normal"/>
                        </a:rPr>
                        <a:t> </a:t>
                      </a:r>
                      <a:r>
                        <a:rPr lang="en-US" sz="1600" b="1">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High precision face location detection and tracking</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Can detect up to 64 human faces in a video (no smaller than 24x24 pixels)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Detected and tracked faces are returned with coordinates and a Face ID </a:t>
            </a:r>
            <a:b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track throughout the video</a:t>
            </a:r>
          </a:p>
        </p:txBody>
      </p:sp>
    </p:spTree>
    <p:extLst>
      <p:ext uri="{BB962C8B-B14F-4D97-AF65-F5344CB8AC3E}">
        <p14:creationId xmlns:p14="http://schemas.microsoft.com/office/powerpoint/2010/main" val="4281868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Indicates when motion occurs against a fixed background (e.g., surveillance video)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Trained to reduce false alarms, such as lighting and shadow changes </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Current limitations:</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No support for night-vision videos </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Semi-transparent and small objects are not detected well </a:t>
            </a:r>
          </a:p>
        </p:txBody>
      </p:sp>
    </p:spTree>
    <p:extLst>
      <p:ext uri="{BB962C8B-B14F-4D97-AF65-F5344CB8AC3E}">
        <p14:creationId xmlns:p14="http://schemas.microsoft.com/office/powerpoint/2010/main" val="18110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Fine-tune speech recognition for anyone, anywhere</a:t>
              </a:r>
            </a:p>
          </p:txBody>
        </p:sp>
      </p:grpSp>
      <p:sp>
        <p:nvSpPr>
          <p:cNvPr id="5" name="Rectangle 4"/>
          <p:cNvSpPr/>
          <p:nvPr/>
        </p:nvSpPr>
        <p:spPr>
          <a:xfrm>
            <a:off x="3542812" y="564267"/>
            <a:ext cx="8414726" cy="554126"/>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Hear and speak to your users by filtering noise, identifying speakers, and understanding intent</a:t>
            </a:r>
          </a:p>
        </p:txBody>
      </p:sp>
    </p:spTree>
    <p:extLst>
      <p:ext uri="{BB962C8B-B14F-4D97-AF65-F5344CB8AC3E}">
        <p14:creationId xmlns:p14="http://schemas.microsoft.com/office/powerpoint/2010/main" val="395337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 name="Rectangle 25"/>
          <p:cNvSpPr/>
          <p:nvPr/>
        </p:nvSpPr>
        <p:spPr>
          <a:xfrm>
            <a:off x="4748333" y="3346741"/>
            <a:ext cx="6957474"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recognition (speech to text)</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Converts spoken audio to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output (text to speech)</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Synthesize audio from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Speech intent recognition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 spoken audio to intent</a:t>
            </a:r>
          </a:p>
        </p:txBody>
      </p:sp>
    </p:spTree>
    <p:extLst>
      <p:ext uri="{BB962C8B-B14F-4D97-AF65-F5344CB8AC3E}">
        <p14:creationId xmlns:p14="http://schemas.microsoft.com/office/powerpoint/2010/main" val="520681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2493160" y="1276709"/>
            <a:ext cx="9937474" cy="489490"/>
            <a:chOff x="2489836" y="1274724"/>
            <a:chExt cx="9946638" cy="489942"/>
          </a:xfrm>
          <a:solidFill>
            <a:schemeClr val="accent2"/>
          </a:solidFill>
        </p:grpSpPr>
        <p:sp>
          <p:nvSpPr>
            <p:cNvPr id="11"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grpFill/>
            <a:ln w="25400" cap="flat" cmpd="sng" algn="ctr">
              <a:noFill/>
              <a:prstDash val="solid"/>
            </a:ln>
            <a:effectLst/>
          </p:spPr>
          <p:txBody>
            <a:bodyPr lIns="121613" tIns="60806" rIns="121613" bIns="60806" rtlCol="0" anchor="ctr"/>
            <a:lstStyle/>
            <a:p>
              <a:pPr marL="0" marR="0" lvl="0" indent="0" algn="ctr" defTabSz="913490" rtl="0" eaLnBrk="1" fontAlgn="auto" latinLnBrk="0" hangingPunct="1">
                <a:lnSpc>
                  <a:spcPct val="100000"/>
                </a:lnSpc>
                <a:spcBef>
                  <a:spcPts val="0"/>
                </a:spcBef>
                <a:spcAft>
                  <a:spcPts val="0"/>
                </a:spcAft>
                <a:buClrTx/>
                <a:buSzTx/>
                <a:buFontTx/>
                <a:buNone/>
                <a:tabLst/>
                <a:defRPr/>
              </a:pPr>
              <a:endParaRPr kumimoji="0" lang="en-US" sz="27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 name="Rectangle 11"/>
            <p:cNvSpPr/>
            <p:nvPr/>
          </p:nvSpPr>
          <p:spPr>
            <a:xfrm>
              <a:off x="6031542" y="1338133"/>
              <a:ext cx="1103344" cy="374900"/>
            </a:xfrm>
            <a:prstGeom prst="rect">
              <a:avLst/>
            </a:prstGeom>
            <a:grpFill/>
          </p:spPr>
          <p:txBody>
            <a:bodyPr wrap="none">
              <a:spAutoFit/>
            </a:bodyPr>
            <a:lstStyle/>
            <a:p>
              <a:pPr marL="0" marR="0" lvl="0" indent="0" algn="ctr"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REST API</a:t>
              </a:r>
            </a:p>
          </p:txBody>
        </p:sp>
        <p:sp>
          <p:nvSpPr>
            <p:cNvPr id="13" name="Rectangle 12"/>
            <p:cNvSpPr/>
            <p:nvPr/>
          </p:nvSpPr>
          <p:spPr>
            <a:xfrm>
              <a:off x="8594271" y="1338133"/>
              <a:ext cx="1468504" cy="367582"/>
            </a:xfrm>
            <a:prstGeom prst="rect">
              <a:avLst/>
            </a:prstGeom>
            <a:grpFill/>
          </p:spPr>
          <p:txBody>
            <a:bodyPr wrap="none">
              <a:spAutoFit/>
            </a:bodyPr>
            <a:lstStyle/>
            <a:p>
              <a:pPr marL="0" marR="0" lvl="0" indent="0" algn="ctr"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Client library</a:t>
              </a:r>
            </a:p>
          </p:txBody>
        </p:sp>
      </p:grpSp>
      <p:grpSp>
        <p:nvGrpSpPr>
          <p:cNvPr id="14" name="Group 13"/>
          <p:cNvGrpSpPr/>
          <p:nvPr/>
        </p:nvGrpSpPr>
        <p:grpSpPr>
          <a:xfrm>
            <a:off x="2168545" y="1848090"/>
            <a:ext cx="10262087" cy="648200"/>
            <a:chOff x="2164924" y="1846632"/>
            <a:chExt cx="10271550" cy="648798"/>
          </a:xfrm>
        </p:grpSpPr>
        <p:grpSp>
          <p:nvGrpSpPr>
            <p:cNvPr id="15" name="Group 14"/>
            <p:cNvGrpSpPr/>
            <p:nvPr/>
          </p:nvGrpSpPr>
          <p:grpSpPr>
            <a:xfrm>
              <a:off x="2164924" y="1846632"/>
              <a:ext cx="10271550" cy="648798"/>
              <a:chOff x="2851090" y="1779503"/>
              <a:chExt cx="12402869" cy="783422"/>
            </a:xfrm>
          </p:grpSpPr>
          <p:sp>
            <p:nvSpPr>
              <p:cNvPr id="19" name="Freeform 18"/>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20"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16" name="Rectangle 15"/>
            <p:cNvSpPr/>
            <p:nvPr/>
          </p:nvSpPr>
          <p:spPr>
            <a:xfrm>
              <a:off x="6040437" y="1986365"/>
              <a:ext cx="539006"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Any</a:t>
              </a:r>
            </a:p>
          </p:txBody>
        </p:sp>
        <p:sp>
          <p:nvSpPr>
            <p:cNvPr id="17" name="Rectangle 16"/>
            <p:cNvSpPr/>
            <p:nvPr/>
          </p:nvSpPr>
          <p:spPr>
            <a:xfrm>
              <a:off x="8567737" y="1986365"/>
              <a:ext cx="2261035" cy="338738"/>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Windows, Android, iOS</a:t>
              </a:r>
            </a:p>
          </p:txBody>
        </p:sp>
        <p:sp>
          <p:nvSpPr>
            <p:cNvPr id="18" name="Rectangle 17"/>
            <p:cNvSpPr/>
            <p:nvPr/>
          </p:nvSpPr>
          <p:spPr>
            <a:xfrm>
              <a:off x="2591348" y="1986365"/>
              <a:ext cx="3108984"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SUPPORTED PLATFORMS</a:t>
              </a:r>
            </a:p>
          </p:txBody>
        </p:sp>
      </p:grpSp>
      <p:grpSp>
        <p:nvGrpSpPr>
          <p:cNvPr id="21" name="Group 20"/>
          <p:cNvGrpSpPr/>
          <p:nvPr/>
        </p:nvGrpSpPr>
        <p:grpSpPr>
          <a:xfrm>
            <a:off x="1856136" y="2582936"/>
            <a:ext cx="10574498" cy="648200"/>
            <a:chOff x="1852226" y="2582156"/>
            <a:chExt cx="10584249" cy="648798"/>
          </a:xfrm>
        </p:grpSpPr>
        <p:grpSp>
          <p:nvGrpSpPr>
            <p:cNvPr id="22" name="Group 21"/>
            <p:cNvGrpSpPr/>
            <p:nvPr/>
          </p:nvGrpSpPr>
          <p:grpSpPr>
            <a:xfrm>
              <a:off x="1852226" y="2582156"/>
              <a:ext cx="10584249" cy="648798"/>
              <a:chOff x="2473508" y="2648351"/>
              <a:chExt cx="12780452" cy="783422"/>
            </a:xfrm>
          </p:grpSpPr>
          <p:sp>
            <p:nvSpPr>
              <p:cNvPr id="26" name="Freeform 2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2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23" name="Rectangle 22"/>
            <p:cNvSpPr/>
            <p:nvPr/>
          </p:nvSpPr>
          <p:spPr>
            <a:xfrm>
              <a:off x="6040437" y="2724968"/>
              <a:ext cx="497323"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Yes</a:t>
              </a:r>
            </a:p>
          </p:txBody>
        </p:sp>
        <p:sp>
          <p:nvSpPr>
            <p:cNvPr id="24" name="Rectangle 23"/>
            <p:cNvSpPr/>
            <p:nvPr/>
          </p:nvSpPr>
          <p:spPr>
            <a:xfrm>
              <a:off x="8567737" y="2724968"/>
              <a:ext cx="497323"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Yes</a:t>
              </a:r>
            </a:p>
          </p:txBody>
        </p:sp>
        <p:sp>
          <p:nvSpPr>
            <p:cNvPr id="25" name="Rectangle 24"/>
            <p:cNvSpPr/>
            <p:nvPr/>
          </p:nvSpPr>
          <p:spPr>
            <a:xfrm>
              <a:off x="2364519" y="2724968"/>
              <a:ext cx="2017185"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DATA SUPPORT</a:t>
              </a:r>
            </a:p>
          </p:txBody>
        </p:sp>
      </p:grpSp>
      <p:grpSp>
        <p:nvGrpSpPr>
          <p:cNvPr id="28" name="Group 27"/>
          <p:cNvGrpSpPr/>
          <p:nvPr/>
        </p:nvGrpSpPr>
        <p:grpSpPr>
          <a:xfrm>
            <a:off x="1556103" y="3317784"/>
            <a:ext cx="10874531" cy="648200"/>
            <a:chOff x="1551916" y="3317681"/>
            <a:chExt cx="10884559" cy="648798"/>
          </a:xfrm>
        </p:grpSpPr>
        <p:grpSp>
          <p:nvGrpSpPr>
            <p:cNvPr id="29" name="Group 28"/>
            <p:cNvGrpSpPr/>
            <p:nvPr/>
          </p:nvGrpSpPr>
          <p:grpSpPr>
            <a:xfrm>
              <a:off x="1551916" y="3317681"/>
              <a:ext cx="10884559" cy="648798"/>
              <a:chOff x="2110884" y="3507231"/>
              <a:chExt cx="13143076" cy="783422"/>
            </a:xfrm>
          </p:grpSpPr>
          <p:sp>
            <p:nvSpPr>
              <p:cNvPr id="33" name="Freeform 32"/>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34"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30" name="Rectangle 29"/>
            <p:cNvSpPr/>
            <p:nvPr/>
          </p:nvSpPr>
          <p:spPr>
            <a:xfrm>
              <a:off x="6040437" y="3463571"/>
              <a:ext cx="465258"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No</a:t>
              </a:r>
            </a:p>
          </p:txBody>
        </p:sp>
        <p:sp>
          <p:nvSpPr>
            <p:cNvPr id="31" name="Rectangle 30"/>
            <p:cNvSpPr/>
            <p:nvPr/>
          </p:nvSpPr>
          <p:spPr>
            <a:xfrm>
              <a:off x="8567737" y="3463571"/>
              <a:ext cx="497323"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Yes</a:t>
              </a:r>
            </a:p>
          </p:txBody>
        </p:sp>
        <p:sp>
          <p:nvSpPr>
            <p:cNvPr id="32" name="Rectangle 31"/>
            <p:cNvSpPr/>
            <p:nvPr/>
          </p:nvSpPr>
          <p:spPr>
            <a:xfrm>
              <a:off x="2024919" y="3463571"/>
              <a:ext cx="1826400"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MIC SUPPORT</a:t>
              </a:r>
            </a:p>
          </p:txBody>
        </p:sp>
      </p:grpSp>
      <p:grpSp>
        <p:nvGrpSpPr>
          <p:cNvPr id="35" name="Group 34"/>
          <p:cNvGrpSpPr/>
          <p:nvPr/>
        </p:nvGrpSpPr>
        <p:grpSpPr>
          <a:xfrm>
            <a:off x="1242951" y="4052630"/>
            <a:ext cx="11187683" cy="648200"/>
            <a:chOff x="1238475" y="4053205"/>
            <a:chExt cx="11197999" cy="648798"/>
          </a:xfrm>
        </p:grpSpPr>
        <p:grpSp>
          <p:nvGrpSpPr>
            <p:cNvPr id="36" name="Group 35"/>
            <p:cNvGrpSpPr/>
            <p:nvPr/>
          </p:nvGrpSpPr>
          <p:grpSpPr>
            <a:xfrm>
              <a:off x="1238475" y="4053205"/>
              <a:ext cx="11197999" cy="648798"/>
              <a:chOff x="2110884" y="3507231"/>
              <a:chExt cx="13521553" cy="783422"/>
            </a:xfrm>
          </p:grpSpPr>
          <p:sp>
            <p:nvSpPr>
              <p:cNvPr id="40" name="Freeform 39"/>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4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37" name="Rectangle 36"/>
            <p:cNvSpPr/>
            <p:nvPr/>
          </p:nvSpPr>
          <p:spPr>
            <a:xfrm>
              <a:off x="6040437" y="4202174"/>
              <a:ext cx="465258"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No</a:t>
              </a:r>
            </a:p>
          </p:txBody>
        </p:sp>
        <p:sp>
          <p:nvSpPr>
            <p:cNvPr id="38" name="Rectangle 37"/>
            <p:cNvSpPr/>
            <p:nvPr/>
          </p:nvSpPr>
          <p:spPr>
            <a:xfrm>
              <a:off x="8567737" y="4202174"/>
              <a:ext cx="497323"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Yes</a:t>
              </a:r>
            </a:p>
          </p:txBody>
        </p:sp>
        <p:sp>
          <p:nvSpPr>
            <p:cNvPr id="39" name="Rectangle 38"/>
            <p:cNvSpPr/>
            <p:nvPr/>
          </p:nvSpPr>
          <p:spPr>
            <a:xfrm>
              <a:off x="1750768" y="4202174"/>
              <a:ext cx="3564301"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SILENCE DETECTION ON MIC</a:t>
              </a:r>
            </a:p>
          </p:txBody>
        </p:sp>
      </p:grpSp>
      <p:grpSp>
        <p:nvGrpSpPr>
          <p:cNvPr id="42" name="Group 41"/>
          <p:cNvGrpSpPr/>
          <p:nvPr/>
        </p:nvGrpSpPr>
        <p:grpSpPr>
          <a:xfrm>
            <a:off x="913016" y="4787477"/>
            <a:ext cx="11517619" cy="648200"/>
            <a:chOff x="908236" y="4788730"/>
            <a:chExt cx="11528240" cy="648798"/>
          </a:xfrm>
        </p:grpSpPr>
        <p:grpSp>
          <p:nvGrpSpPr>
            <p:cNvPr id="43" name="Group 42"/>
            <p:cNvGrpSpPr/>
            <p:nvPr/>
          </p:nvGrpSpPr>
          <p:grpSpPr>
            <a:xfrm>
              <a:off x="908236" y="4788730"/>
              <a:ext cx="11528240" cy="648798"/>
              <a:chOff x="2110884" y="3507231"/>
              <a:chExt cx="13920318" cy="783422"/>
            </a:xfrm>
          </p:grpSpPr>
          <p:sp>
            <p:nvSpPr>
              <p:cNvPr id="47" name="Freeform 46"/>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48"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44" name="Rectangle 43"/>
            <p:cNvSpPr/>
            <p:nvPr/>
          </p:nvSpPr>
          <p:spPr>
            <a:xfrm>
              <a:off x="6040437" y="4940777"/>
              <a:ext cx="680090"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Short</a:t>
              </a:r>
            </a:p>
          </p:txBody>
        </p:sp>
        <p:sp>
          <p:nvSpPr>
            <p:cNvPr id="45" name="Rectangle 44"/>
            <p:cNvSpPr/>
            <p:nvPr/>
          </p:nvSpPr>
          <p:spPr>
            <a:xfrm>
              <a:off x="8567737" y="4940777"/>
              <a:ext cx="1527788" cy="338738"/>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Short and long</a:t>
              </a:r>
            </a:p>
          </p:txBody>
        </p:sp>
        <p:sp>
          <p:nvSpPr>
            <p:cNvPr id="46" name="Rectangle 45"/>
            <p:cNvSpPr/>
            <p:nvPr/>
          </p:nvSpPr>
          <p:spPr>
            <a:xfrm>
              <a:off x="1420529" y="4940777"/>
              <a:ext cx="3014395"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LENGTH OF UTTERANCE</a:t>
              </a:r>
            </a:p>
          </p:txBody>
        </p:sp>
      </p:grpSp>
      <p:grpSp>
        <p:nvGrpSpPr>
          <p:cNvPr id="49" name="Group 48"/>
          <p:cNvGrpSpPr/>
          <p:nvPr/>
        </p:nvGrpSpPr>
        <p:grpSpPr>
          <a:xfrm>
            <a:off x="612954" y="5522326"/>
            <a:ext cx="11817678" cy="648200"/>
            <a:chOff x="607897" y="5524256"/>
            <a:chExt cx="11828576" cy="648798"/>
          </a:xfrm>
        </p:grpSpPr>
        <p:grpSp>
          <p:nvGrpSpPr>
            <p:cNvPr id="50" name="Group 49"/>
            <p:cNvGrpSpPr/>
            <p:nvPr/>
          </p:nvGrpSpPr>
          <p:grpSpPr>
            <a:xfrm>
              <a:off x="607897" y="5524256"/>
              <a:ext cx="11828576" cy="648798"/>
              <a:chOff x="2110884" y="3507231"/>
              <a:chExt cx="14282973" cy="783422"/>
            </a:xfrm>
          </p:grpSpPr>
          <p:sp>
            <p:nvSpPr>
              <p:cNvPr id="54" name="Freeform 53"/>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5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51" name="Rectangle 50"/>
            <p:cNvSpPr/>
            <p:nvPr/>
          </p:nvSpPr>
          <p:spPr>
            <a:xfrm>
              <a:off x="6040437" y="5679378"/>
              <a:ext cx="2115028" cy="338738"/>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n-best response back</a:t>
              </a:r>
            </a:p>
          </p:txBody>
        </p:sp>
        <p:sp>
          <p:nvSpPr>
            <p:cNvPr id="52" name="Rectangle 51"/>
            <p:cNvSpPr/>
            <p:nvPr/>
          </p:nvSpPr>
          <p:spPr>
            <a:xfrm>
              <a:off x="8567737" y="5556268"/>
              <a:ext cx="3703638" cy="594650"/>
            </a:xfrm>
            <a:prstGeom prst="rect">
              <a:avLst/>
            </a:prstGeom>
          </p:spPr>
          <p:txBody>
            <a:bodyPr wrap="squar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Multiple partial results, n-best (short), and multiple phrases (long)</a:t>
              </a:r>
            </a:p>
          </p:txBody>
        </p:sp>
        <p:sp>
          <p:nvSpPr>
            <p:cNvPr id="53" name="Rectangle 52"/>
            <p:cNvSpPr/>
            <p:nvPr/>
          </p:nvSpPr>
          <p:spPr>
            <a:xfrm>
              <a:off x="1121570" y="5679378"/>
              <a:ext cx="3086539"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NUMBER OF RESPONSES</a:t>
              </a:r>
            </a:p>
          </p:txBody>
        </p:sp>
      </p:grpSp>
      <p:grpSp>
        <p:nvGrpSpPr>
          <p:cNvPr id="57" name="Group 56"/>
          <p:cNvGrpSpPr/>
          <p:nvPr/>
        </p:nvGrpSpPr>
        <p:grpSpPr>
          <a:xfrm>
            <a:off x="-25595" y="6237877"/>
            <a:ext cx="12456230" cy="617455"/>
            <a:chOff x="-1" y="6240462"/>
            <a:chExt cx="12436475" cy="618024"/>
          </a:xfrm>
          <a:solidFill>
            <a:schemeClr val="accent2"/>
          </a:solidFill>
        </p:grpSpPr>
        <p:sp>
          <p:nvSpPr>
            <p:cNvPr id="59" name="Flowchart: Process 4"/>
            <p:cNvSpPr/>
            <p:nvPr/>
          </p:nvSpPr>
          <p:spPr bwMode="auto">
            <a:xfrm>
              <a:off x="-1" y="6240462"/>
              <a:ext cx="12436475" cy="618024"/>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ext Placeholder 1"/>
            <p:cNvSpPr txBox="1">
              <a:spLocks/>
            </p:cNvSpPr>
            <p:nvPr/>
          </p:nvSpPr>
          <p:spPr>
            <a:xfrm>
              <a:off x="293588" y="6250990"/>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993" rtl="0" eaLnBrk="1" fontAlgn="auto" latinLnBrk="0" hangingPunct="1">
                <a:lnSpc>
                  <a:spcPct val="90000"/>
                </a:lnSpc>
                <a:spcBef>
                  <a:spcPct val="20000"/>
                </a:spcBef>
                <a:spcAft>
                  <a:spcPts val="600"/>
                </a:spcAft>
                <a:buClrTx/>
                <a:buSzPct val="90000"/>
                <a:buFont typeface="Arial" pitchFamily="34" charset="0"/>
                <a:buNone/>
                <a:tabLst/>
                <a:defRPr/>
              </a:pP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Supports 7 languages: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en</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-US,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en</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-GB,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zh</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-CN, it-IT,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fr</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-FR,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es</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-ES, de-DE </a:t>
              </a:r>
            </a:p>
          </p:txBody>
        </p:sp>
      </p:grpSp>
      <p:grpSp>
        <p:nvGrpSpPr>
          <p:cNvPr id="56" name="Group 55"/>
          <p:cNvGrpSpPr/>
          <p:nvPr/>
        </p:nvGrpSpPr>
        <p:grpSpPr>
          <a:xfrm>
            <a:off x="-25596" y="6248803"/>
            <a:ext cx="12425017" cy="753368"/>
            <a:chOff x="-1" y="6251396"/>
            <a:chExt cx="12436475" cy="754063"/>
          </a:xfrm>
          <a:solidFill>
            <a:schemeClr val="accent2"/>
          </a:solidFill>
        </p:grpSpPr>
        <p:sp>
          <p:nvSpPr>
            <p:cNvPr id="58" name="Flowchart: Process 4"/>
            <p:cNvSpPr/>
            <p:nvPr/>
          </p:nvSpPr>
          <p:spPr bwMode="auto">
            <a:xfrm>
              <a:off x="-1" y="6251396"/>
              <a:ext cx="12436475" cy="754063"/>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1"/>
            <p:cNvSpPr txBox="1">
              <a:spLocks/>
            </p:cNvSpPr>
            <p:nvPr/>
          </p:nvSpPr>
          <p:spPr>
            <a:xfrm>
              <a:off x="325982" y="6259213"/>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993" rtl="0" eaLnBrk="1" fontAlgn="auto" latinLnBrk="0" hangingPunct="1">
                <a:lnSpc>
                  <a:spcPct val="90000"/>
                </a:lnSpc>
                <a:spcBef>
                  <a:spcPct val="20000"/>
                </a:spcBef>
                <a:spcAft>
                  <a:spcPts val="600"/>
                </a:spcAft>
                <a:buClrTx/>
                <a:buSzPct val="90000"/>
                <a:buFont typeface="Arial" pitchFamily="34" charset="0"/>
                <a:buNone/>
                <a:tabLst/>
                <a:defRPr/>
              </a:pP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Same technology that supports Microsoft offerings of Xbox, Windows, and Cortana</a:t>
              </a:r>
            </a:p>
          </p:txBody>
        </p:sp>
      </p:grpSp>
      <p:sp>
        <p:nvSpPr>
          <p:cNvPr id="64"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Voice recognition</a:t>
            </a:r>
          </a:p>
        </p:txBody>
      </p:sp>
      <p:grpSp>
        <p:nvGrpSpPr>
          <p:cNvPr id="65" name="Group 64"/>
          <p:cNvGrpSpPr/>
          <p:nvPr/>
        </p:nvGrpSpPr>
        <p:grpSpPr>
          <a:xfrm>
            <a:off x="222078" y="472375"/>
            <a:ext cx="781750" cy="594960"/>
            <a:chOff x="4543910" y="2378075"/>
            <a:chExt cx="1076325" cy="819150"/>
          </a:xfrm>
        </p:grpSpPr>
        <p:sp>
          <p:nvSpPr>
            <p:cNvPr id="6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3540695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1519 0.00046 L 3.41077E-6 -3.81298E-6 " pathEditMode="relative" rAng="0" ptsTypes="AA">
                                      <p:cBhvr>
                                        <p:cTn id="9" dur="500" fill="hold"/>
                                        <p:tgtEl>
                                          <p:spTgt spid="10"/>
                                        </p:tgtEl>
                                        <p:attrNameLst>
                                          <p:attrName>ppt_x</p:attrName>
                                          <p:attrName>ppt_y</p:attrName>
                                        </p:attrNameLst>
                                      </p:cBhvr>
                                      <p:rCtr x="-766" y="-2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100000" fill="hold" nodeType="withEffect">
                                  <p:stCondLst>
                                    <p:cond delay="0"/>
                                  </p:stCondLst>
                                  <p:childTnLst>
                                    <p:animMotion origin="layout" path="M 0.01519 0.00045 L 2.30023E-6 2.46482E-6 " pathEditMode="relative" rAng="0" ptsTypes="AA">
                                      <p:cBhvr>
                                        <p:cTn id="15" dur="500" fill="hold"/>
                                        <p:tgtEl>
                                          <p:spTgt spid="14"/>
                                        </p:tgtEl>
                                        <p:attrNameLst>
                                          <p:attrName>ppt_x</p:attrName>
                                          <p:attrName>ppt_y</p:attrName>
                                        </p:attrNameLst>
                                      </p:cBhvr>
                                      <p:rCtr x="-76600" y="-230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path" presetSubtype="0" decel="100000" fill="hold" nodeType="withEffect">
                                  <p:stCondLst>
                                    <p:cond delay="0"/>
                                  </p:stCondLst>
                                  <p:childTnLst>
                                    <p:animMotion origin="layout" path="M 0.01519 0.00045 L 2.30023E-6 2.46482E-6 " pathEditMode="relative" rAng="0" ptsTypes="AA">
                                      <p:cBhvr>
                                        <p:cTn id="21" dur="500" fill="hold"/>
                                        <p:tgtEl>
                                          <p:spTgt spid="21"/>
                                        </p:tgtEl>
                                        <p:attrNameLst>
                                          <p:attrName>ppt_x</p:attrName>
                                          <p:attrName>ppt_y</p:attrName>
                                        </p:attrNameLst>
                                      </p:cBhvr>
                                      <p:rCtr x="-76600" y="-2300"/>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42" presetClass="path" presetSubtype="0" decel="100000" fill="hold" nodeType="withEffect">
                                  <p:stCondLst>
                                    <p:cond delay="0"/>
                                  </p:stCondLst>
                                  <p:childTnLst>
                                    <p:animMotion origin="layout" path="M 0.01519 0.00045 L 2.30023E-6 2.46482E-6 " pathEditMode="relative" rAng="0" ptsTypes="AA">
                                      <p:cBhvr>
                                        <p:cTn id="27" dur="500" fill="hold"/>
                                        <p:tgtEl>
                                          <p:spTgt spid="28"/>
                                        </p:tgtEl>
                                        <p:attrNameLst>
                                          <p:attrName>ppt_x</p:attrName>
                                          <p:attrName>ppt_y</p:attrName>
                                        </p:attrNameLst>
                                      </p:cBhvr>
                                      <p:rCtr x="-76600" y="-2300"/>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42" presetClass="path" presetSubtype="0" decel="100000" fill="hold" nodeType="withEffect">
                                  <p:stCondLst>
                                    <p:cond delay="0"/>
                                  </p:stCondLst>
                                  <p:childTnLst>
                                    <p:animMotion origin="layout" path="M 0.01519 0.00045 L 2.30023E-6 2.46482E-6 " pathEditMode="relative" rAng="0" ptsTypes="AA">
                                      <p:cBhvr>
                                        <p:cTn id="33" dur="500" fill="hold"/>
                                        <p:tgtEl>
                                          <p:spTgt spid="35"/>
                                        </p:tgtEl>
                                        <p:attrNameLst>
                                          <p:attrName>ppt_x</p:attrName>
                                          <p:attrName>ppt_y</p:attrName>
                                        </p:attrNameLst>
                                      </p:cBhvr>
                                      <p:rCtr x="-76600" y="-2300"/>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42" presetClass="path" presetSubtype="0" decel="100000" fill="hold" nodeType="withEffect">
                                  <p:stCondLst>
                                    <p:cond delay="0"/>
                                  </p:stCondLst>
                                  <p:childTnLst>
                                    <p:animMotion origin="layout" path="M 0.01519 0.00045 L 2.30023E-6 2.46482E-6 " pathEditMode="relative" rAng="0" ptsTypes="AA">
                                      <p:cBhvr>
                                        <p:cTn id="39" dur="500" fill="hold"/>
                                        <p:tgtEl>
                                          <p:spTgt spid="42"/>
                                        </p:tgtEl>
                                        <p:attrNameLst>
                                          <p:attrName>ppt_x</p:attrName>
                                          <p:attrName>ppt_y</p:attrName>
                                        </p:attrNameLst>
                                      </p:cBhvr>
                                      <p:rCtr x="-76600" y="-2300"/>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42" presetClass="path" presetSubtype="0" decel="100000" fill="hold" nodeType="withEffect">
                                  <p:stCondLst>
                                    <p:cond delay="0"/>
                                  </p:stCondLst>
                                  <p:childTnLst>
                                    <p:animMotion origin="layout" path="M 0.01519 0.00045 L 2.30023E-6 2.46482E-6 " pathEditMode="relative" rAng="0" ptsTypes="AA">
                                      <p:cBhvr>
                                        <p:cTn id="45" dur="500" fill="hold"/>
                                        <p:tgtEl>
                                          <p:spTgt spid="49"/>
                                        </p:tgtEl>
                                        <p:attrNameLst>
                                          <p:attrName>ppt_x</p:attrName>
                                          <p:attrName>ppt_y</p:attrName>
                                        </p:attrNameLst>
                                      </p:cBhvr>
                                      <p:rCtr x="-76600" y="-2300"/>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668367" y="2121222"/>
          <a:ext cx="8963143" cy="1406443"/>
        </p:xfrm>
        <a:graphic>
          <a:graphicData uri="http://schemas.openxmlformats.org/drawingml/2006/table">
            <a:tbl>
              <a:tblPr firstRow="1" bandRow="1">
                <a:tableStyleId>{10A1B5D5-9B99-4C35-A422-299274C87663}</a:tableStyleId>
              </a:tblPr>
              <a:tblGrid>
                <a:gridCol w="2531738">
                  <a:extLst>
                    <a:ext uri="{9D8B030D-6E8A-4147-A177-3AD203B41FA5}">
                      <a16:colId xmlns:a16="http://schemas.microsoft.com/office/drawing/2014/main" val="20000"/>
                    </a:ext>
                  </a:extLst>
                </a:gridCol>
                <a:gridCol w="2092716">
                  <a:extLst>
                    <a:ext uri="{9D8B030D-6E8A-4147-A177-3AD203B41FA5}">
                      <a16:colId xmlns:a16="http://schemas.microsoft.com/office/drawing/2014/main" val="20001"/>
                    </a:ext>
                  </a:extLst>
                </a:gridCol>
                <a:gridCol w="4338689">
                  <a:extLst>
                    <a:ext uri="{9D8B030D-6E8A-4147-A177-3AD203B41FA5}">
                      <a16:colId xmlns:a16="http://schemas.microsoft.com/office/drawing/2014/main" val="20002"/>
                    </a:ext>
                  </a:extLst>
                </a:gridCol>
              </a:tblGrid>
              <a:tr h="433131">
                <a:tc>
                  <a:txBody>
                    <a:bodyPr/>
                    <a:lstStyle/>
                    <a:p>
                      <a:pPr algn="r"/>
                      <a:r>
                        <a:rPr lang="en-US" sz="1600" b="0">
                          <a:gradFill>
                            <a:gsLst>
                              <a:gs pos="1250">
                                <a:schemeClr val="bg1"/>
                              </a:gs>
                              <a:gs pos="100000">
                                <a:schemeClr val="bg1"/>
                              </a:gs>
                            </a:gsLst>
                            <a:lin ang="5400000" scaled="0"/>
                          </a:gradFill>
                        </a:rPr>
                        <a:t>Duration of Audio</a:t>
                      </a:r>
                    </a:p>
                  </a:txBody>
                  <a:tcPr marL="78777" marR="78777" marT="0" marB="0" anchor="ctr">
                    <a:lnL w="12700" cmpd="sng">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&lt; 15 seconds</a:t>
                      </a:r>
                    </a:p>
                  </a:txBody>
                  <a:tcPr marL="274067" marR="78777" marT="0" marB="0" anchor="ctr">
                    <a:lnL>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&lt; 2 minutes</a:t>
                      </a:r>
                    </a:p>
                  </a:txBody>
                  <a:tcPr marL="182711" marR="78777" marT="0" marB="0" anchor="ctr">
                    <a:lnL>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6656">
                <a:tc>
                  <a:txBody>
                    <a:bodyPr/>
                    <a:lstStyle/>
                    <a:p>
                      <a:pPr algn="r"/>
                      <a:r>
                        <a:rPr lang="en-US" sz="1600" b="0">
                          <a:gradFill>
                            <a:gsLst>
                              <a:gs pos="1250">
                                <a:schemeClr val="bg1"/>
                              </a:gs>
                              <a:gs pos="100000">
                                <a:schemeClr val="bg1"/>
                              </a:gs>
                            </a:gsLst>
                            <a:lin ang="5400000" scaled="0"/>
                          </a:gradFill>
                        </a:rPr>
                        <a:t>Final Result</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n-best choice</a:t>
                      </a:r>
                    </a:p>
                  </a:txBody>
                  <a:tcPr marL="274067" marR="78777" marT="0" marB="0" anchor="ctr">
                    <a:lnL>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Best choice, delivered at sentence pauses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6656">
                <a:tc>
                  <a:txBody>
                    <a:bodyPr/>
                    <a:lstStyle/>
                    <a:p>
                      <a:pPr algn="r"/>
                      <a:r>
                        <a:rPr lang="en-US" sz="1600" b="0">
                          <a:gradFill>
                            <a:gsLst>
                              <a:gs pos="1250">
                                <a:schemeClr val="bg1"/>
                              </a:gs>
                              <a:gs pos="100000">
                                <a:schemeClr val="bg1"/>
                              </a:gs>
                            </a:gsLst>
                            <a:lin ang="5400000" scaled="0"/>
                          </a:gradFill>
                        </a:rPr>
                        <a:t>Partial Results</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Yes</a:t>
                      </a:r>
                    </a:p>
                  </a:txBody>
                  <a:tcPr marL="274067" marR="78777" marT="0" marB="0" anchor="ctr">
                    <a:lnL>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Yes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7" name="Group 6"/>
          <p:cNvGrpSpPr/>
          <p:nvPr/>
        </p:nvGrpSpPr>
        <p:grpSpPr>
          <a:xfrm>
            <a:off x="5617" y="4118951"/>
            <a:ext cx="12771509" cy="2740673"/>
            <a:chOff x="0" y="3954463"/>
            <a:chExt cx="12783288" cy="2743200"/>
          </a:xfrm>
        </p:grpSpPr>
        <p:sp>
          <p:nvSpPr>
            <p:cNvPr id="8" name="Rectangle 7"/>
            <p:cNvSpPr/>
            <p:nvPr/>
          </p:nvSpPr>
          <p:spPr bwMode="auto">
            <a:xfrm>
              <a:off x="0" y="3954463"/>
              <a:ext cx="12197623" cy="2743200"/>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9" name="TextBox 7"/>
            <p:cNvSpPr txBox="1"/>
            <p:nvPr/>
          </p:nvSpPr>
          <p:spPr>
            <a:xfrm>
              <a:off x="5433163" y="4353414"/>
              <a:ext cx="7350125" cy="1779752"/>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Final N-BEST Results *********</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[0] Confidence=Normal Text="450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[1] Confidence=Normal Text="For 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[2] Confidence=Normal Text="456th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[3] Confidence=Normal Text="450 six St in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[4] Confidence=Normal Text="456 St San Francisco."</a:t>
              </a:r>
            </a:p>
          </p:txBody>
        </p:sp>
      </p:grpSp>
      <p:sp>
        <p:nvSpPr>
          <p:cNvPr id="14" name="Chevron 13"/>
          <p:cNvSpPr/>
          <p:nvPr/>
        </p:nvSpPr>
        <p:spPr bwMode="auto">
          <a:xfrm>
            <a:off x="4227089" y="4118951"/>
            <a:ext cx="1370336" cy="274067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p:cNvGrpSpPr/>
          <p:nvPr/>
        </p:nvGrpSpPr>
        <p:grpSpPr>
          <a:xfrm>
            <a:off x="1668367" y="1638527"/>
            <a:ext cx="8963143" cy="405950"/>
            <a:chOff x="2597131" y="1599624"/>
            <a:chExt cx="8971409" cy="406323"/>
          </a:xfrm>
        </p:grpSpPr>
        <p:cxnSp>
          <p:nvCxnSpPr>
            <p:cNvPr id="16" name="Straight Connector 15"/>
            <p:cNvCxnSpPr/>
            <p:nvPr/>
          </p:nvCxnSpPr>
          <p:spPr>
            <a:xfrm>
              <a:off x="2597131" y="2005947"/>
              <a:ext cx="8971409"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7633" y="1599624"/>
              <a:ext cx="1402483" cy="39839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Short form</a:t>
              </a:r>
            </a:p>
          </p:txBody>
        </p:sp>
        <p:sp>
          <p:nvSpPr>
            <p:cNvPr id="18" name="Rectangle 17"/>
            <p:cNvSpPr/>
            <p:nvPr/>
          </p:nvSpPr>
          <p:spPr>
            <a:xfrm>
              <a:off x="7319006" y="1599624"/>
              <a:ext cx="1361613" cy="39839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Long form</a:t>
              </a:r>
            </a:p>
          </p:txBody>
        </p:sp>
      </p:grpSp>
      <p:grpSp>
        <p:nvGrpSpPr>
          <p:cNvPr id="19" name="Group 18"/>
          <p:cNvGrpSpPr/>
          <p:nvPr/>
        </p:nvGrpSpPr>
        <p:grpSpPr>
          <a:xfrm>
            <a:off x="5616" y="4118951"/>
            <a:ext cx="5146691" cy="2740673"/>
            <a:chOff x="-1" y="3954463"/>
            <a:chExt cx="5151437" cy="2743200"/>
          </a:xfrm>
        </p:grpSpPr>
        <p:grpSp>
          <p:nvGrpSpPr>
            <p:cNvPr id="20" name="Group 19"/>
            <p:cNvGrpSpPr/>
            <p:nvPr/>
          </p:nvGrpSpPr>
          <p:grpSpPr>
            <a:xfrm>
              <a:off x="-1" y="3954463"/>
              <a:ext cx="5151437" cy="2743200"/>
              <a:chOff x="-1" y="3954463"/>
              <a:chExt cx="5151437" cy="2743200"/>
            </a:xfrm>
          </p:grpSpPr>
          <p:sp>
            <p:nvSpPr>
              <p:cNvPr id="22" name="Pentagon 21"/>
              <p:cNvSpPr/>
              <p:nvPr/>
            </p:nvSpPr>
            <p:spPr bwMode="auto">
              <a:xfrm>
                <a:off x="-1" y="3954463"/>
                <a:ext cx="5151437" cy="2743200"/>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450 6</a:t>
                </a:r>
                <a:r>
                  <a:rPr kumimoji="0" lang="en-US" sz="2398" b="0" i="0" u="none" strike="noStrike" kern="0" cap="none" spc="0" normalizeH="0" baseline="3000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a:t>
                </a:r>
                <a:r>
                  <a:rPr kumimoji="0" lang="en-US" sz="2398"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St. </a:t>
                </a:r>
                <a:br>
                  <a:rPr kumimoji="0" lang="en-US" sz="2398"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2398"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San Francisco</a:t>
                </a:r>
              </a:p>
            </p:txBody>
          </p:sp>
        </p:grpSp>
        <p:sp>
          <p:nvSpPr>
            <p:cNvPr id="21" name="Freeform 20"/>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endParaRPr>
            </a:p>
          </p:txBody>
        </p:sp>
      </p:grpSp>
      <p:sp>
        <p:nvSpPr>
          <p:cNvPr id="27"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8" name="Group 27"/>
          <p:cNvGrpSpPr/>
          <p:nvPr/>
        </p:nvGrpSpPr>
        <p:grpSpPr>
          <a:xfrm>
            <a:off x="222078" y="472375"/>
            <a:ext cx="781750" cy="594960"/>
            <a:chOff x="4543910" y="2378075"/>
            <a:chExt cx="1076325" cy="819150"/>
          </a:xfrm>
        </p:grpSpPr>
        <p:sp>
          <p:nvSpPr>
            <p:cNvPr id="2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5"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Voice recognition</a:t>
            </a:r>
          </a:p>
        </p:txBody>
      </p:sp>
      <p:cxnSp>
        <p:nvCxnSpPr>
          <p:cNvPr id="36" name="Straight Connector 35"/>
          <p:cNvCxnSpPr/>
          <p:nvPr/>
        </p:nvCxnSpPr>
        <p:spPr>
          <a:xfrm>
            <a:off x="4281957" y="1671303"/>
            <a:ext cx="0" cy="1772757"/>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4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0"/>
                                  </p:stCondLst>
                                  <p:childTnLst>
                                    <p:animMotion origin="layout" path="M -1.07157E-6 -5.40172E-7 L -1.07157E-6 0.00023 " pathEditMode="relative" rAng="0" ptsTypes="AA">
                                      <p:cBhvr>
                                        <p:cTn id="22" dur="500" fill="hold"/>
                                        <p:tgtEl>
                                          <p:spTgt spid="15"/>
                                        </p:tgtEl>
                                        <p:attrNameLst>
                                          <p:attrName>ppt_x</p:attrName>
                                          <p:attrName>ppt_y</p:attrName>
                                        </p:attrNameLst>
                                      </p:cBhvr>
                                      <p:rCtr x="0" y="0"/>
                                    </p:animMotion>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4" name="Group 3"/>
          <p:cNvGrpSpPr/>
          <p:nvPr/>
        </p:nvGrpSpPr>
        <p:grpSpPr>
          <a:xfrm>
            <a:off x="5619" y="3975753"/>
            <a:ext cx="12181630" cy="2892933"/>
            <a:chOff x="1" y="3802062"/>
            <a:chExt cx="12192863" cy="2895601"/>
          </a:xfrm>
        </p:grpSpPr>
        <p:sp>
          <p:nvSpPr>
            <p:cNvPr id="5" name="Rectangle 4"/>
            <p:cNvSpPr/>
            <p:nvPr/>
          </p:nvSpPr>
          <p:spPr bwMode="auto">
            <a:xfrm>
              <a:off x="1" y="3802062"/>
              <a:ext cx="12192863" cy="2895601"/>
            </a:xfrm>
            <a:prstGeom prst="rect">
              <a:avLst/>
            </a:prstGeom>
            <a:solidFill>
              <a:schemeClr val="accent2"/>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6" name="Oval Callout 6"/>
            <p:cNvSpPr/>
            <p:nvPr/>
          </p:nvSpPr>
          <p:spPr bwMode="auto">
            <a:xfrm>
              <a:off x="9023042" y="4106862"/>
              <a:ext cx="3050553" cy="1676401"/>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Segoe UI" pitchFamily="34" charset="0"/>
                  <a:cs typeface="Segoe UI" pitchFamily="34" charset="0"/>
                </a:rPr>
                <a:t>Synthesize audio from text, to speak to your users</a:t>
              </a:r>
            </a:p>
          </p:txBody>
        </p:sp>
        <p:sp>
          <p:nvSpPr>
            <p:cNvPr id="7" name="Freeform 6"/>
            <p:cNvSpPr>
              <a:spLocks noChangeAspect="1"/>
            </p:cNvSpPr>
            <p:nvPr/>
          </p:nvSpPr>
          <p:spPr bwMode="auto">
            <a:xfrm>
              <a:off x="7872841"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8"/>
          <p:cNvGrpSpPr/>
          <p:nvPr/>
        </p:nvGrpSpPr>
        <p:grpSpPr>
          <a:xfrm>
            <a:off x="4256615" y="1570949"/>
            <a:ext cx="6934736" cy="1763981"/>
            <a:chOff x="4254916" y="1569236"/>
            <a:chExt cx="6941131" cy="1765608"/>
          </a:xfrm>
        </p:grpSpPr>
        <p:sp>
          <p:nvSpPr>
            <p:cNvPr id="10" name="Rectangle 9"/>
            <p:cNvSpPr/>
            <p:nvPr/>
          </p:nvSpPr>
          <p:spPr>
            <a:xfrm>
              <a:off x="4254916" y="1569236"/>
              <a:ext cx="6941131" cy="53181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Synthesize audio from text via POST request</a:t>
              </a:r>
            </a:p>
          </p:txBody>
        </p:sp>
        <p:sp>
          <p:nvSpPr>
            <p:cNvPr id="11" name="Rectangle 10"/>
            <p:cNvSpPr/>
            <p:nvPr/>
          </p:nvSpPr>
          <p:spPr>
            <a:xfrm>
              <a:off x="4254916" y="2190349"/>
              <a:ext cx="5834674" cy="53181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Maximum audio return of 15 seconds</a:t>
              </a:r>
            </a:p>
          </p:txBody>
        </p:sp>
        <p:sp>
          <p:nvSpPr>
            <p:cNvPr id="12" name="Rectangle 11"/>
            <p:cNvSpPr/>
            <p:nvPr/>
          </p:nvSpPr>
          <p:spPr>
            <a:xfrm>
              <a:off x="4254916" y="2811462"/>
              <a:ext cx="3767643" cy="52338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17 languages supported</a:t>
              </a:r>
            </a:p>
          </p:txBody>
        </p:sp>
      </p:grpSp>
      <p:grpSp>
        <p:nvGrpSpPr>
          <p:cNvPr id="17" name="Group 16"/>
          <p:cNvGrpSpPr/>
          <p:nvPr/>
        </p:nvGrpSpPr>
        <p:grpSpPr>
          <a:xfrm>
            <a:off x="5617" y="3903250"/>
            <a:ext cx="7686161" cy="2965436"/>
            <a:chOff x="-1" y="3729492"/>
            <a:chExt cx="7693249" cy="2968171"/>
          </a:xfrm>
        </p:grpSpPr>
        <p:sp>
          <p:nvSpPr>
            <p:cNvPr id="18" name="Pentagon 17"/>
            <p:cNvSpPr/>
            <p:nvPr/>
          </p:nvSpPr>
          <p:spPr bwMode="auto">
            <a:xfrm>
              <a:off x="-1" y="3802062"/>
              <a:ext cx="7437438" cy="2895601"/>
            </a:xfrm>
            <a:prstGeom prst="homePlate">
              <a:avLst>
                <a:gd name="adj" fmla="val 22388"/>
              </a:avLst>
            </a:prstGeom>
            <a:solidFill>
              <a:schemeClr val="accent4">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7"/>
            <p:cNvSpPr txBox="1"/>
            <p:nvPr/>
          </p:nvSpPr>
          <p:spPr>
            <a:xfrm>
              <a:off x="343124" y="3729492"/>
              <a:ext cx="7350124" cy="2788811"/>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&lt;speak version="1.0"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xmlns</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="http://www.w3.org/2001/10/synthesis"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xmlns:mstts</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="http://www.w3.org/2001/mstts"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xml:lang</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-US"&gt;</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&lt;voice name="Microsoft Server Speech Text to Speech Voice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-US,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ZiraRUS</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)"&gt;</a:t>
              </a:r>
            </a:p>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Synthesize audio from text, to speak to your users.</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&lt;/voice&gt;&lt;/speak&gt;</a:t>
              </a:r>
            </a:p>
          </p:txBody>
        </p:sp>
      </p:grpSp>
      <p:grpSp>
        <p:nvGrpSpPr>
          <p:cNvPr id="20" name="Group 4"/>
          <p:cNvGrpSpPr>
            <a:grpSpLocks noChangeAspect="1"/>
          </p:cNvGrpSpPr>
          <p:nvPr/>
        </p:nvGrpSpPr>
        <p:grpSpPr bwMode="auto">
          <a:xfrm>
            <a:off x="660651" y="1898474"/>
            <a:ext cx="3145385" cy="1319583"/>
            <a:chOff x="2811" y="1739"/>
            <a:chExt cx="2212" cy="928"/>
          </a:xfrm>
        </p:grpSpPr>
        <p:sp>
          <p:nvSpPr>
            <p:cNvPr id="21" name="AutoShape 3"/>
            <p:cNvSpPr>
              <a:spLocks noChangeAspect="1" noChangeArrowheads="1" noTextEdit="1"/>
            </p:cNvSpPr>
            <p:nvPr/>
          </p:nvSpPr>
          <p:spPr bwMode="auto">
            <a:xfrm>
              <a:off x="2811" y="1739"/>
              <a:ext cx="2212"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2" name="Freeform 5"/>
            <p:cNvSpPr>
              <a:spLocks noEditPoints="1"/>
            </p:cNvSpPr>
            <p:nvPr/>
          </p:nvSpPr>
          <p:spPr bwMode="auto">
            <a:xfrm>
              <a:off x="2811" y="1737"/>
              <a:ext cx="2210" cy="933"/>
            </a:xfrm>
            <a:custGeom>
              <a:avLst/>
              <a:gdLst>
                <a:gd name="T0" fmla="*/ 133 w 932"/>
                <a:gd name="T1" fmla="*/ 392 h 392"/>
                <a:gd name="T2" fmla="*/ 255 w 932"/>
                <a:gd name="T3" fmla="*/ 368 h 392"/>
                <a:gd name="T4" fmla="*/ 388 w 932"/>
                <a:gd name="T5" fmla="*/ 368 h 392"/>
                <a:gd name="T6" fmla="*/ 97 w 932"/>
                <a:gd name="T7" fmla="*/ 358 h 392"/>
                <a:gd name="T8" fmla="*/ 219 w 932"/>
                <a:gd name="T9" fmla="*/ 335 h 392"/>
                <a:gd name="T10" fmla="*/ 352 w 932"/>
                <a:gd name="T11" fmla="*/ 335 h 392"/>
                <a:gd name="T12" fmla="*/ 61 w 932"/>
                <a:gd name="T13" fmla="*/ 325 h 392"/>
                <a:gd name="T14" fmla="*/ 182 w 932"/>
                <a:gd name="T15" fmla="*/ 301 h 392"/>
                <a:gd name="T16" fmla="*/ 315 w 932"/>
                <a:gd name="T17" fmla="*/ 301 h 392"/>
                <a:gd name="T18" fmla="*/ 24 w 932"/>
                <a:gd name="T19" fmla="*/ 291 h 392"/>
                <a:gd name="T20" fmla="*/ 146 w 932"/>
                <a:gd name="T21" fmla="*/ 268 h 392"/>
                <a:gd name="T22" fmla="*/ 279 w 932"/>
                <a:gd name="T23" fmla="*/ 268 h 392"/>
                <a:gd name="T24" fmla="*/ 425 w 932"/>
                <a:gd name="T25" fmla="*/ 291 h 392"/>
                <a:gd name="T26" fmla="*/ 109 w 932"/>
                <a:gd name="T27" fmla="*/ 234 h 392"/>
                <a:gd name="T28" fmla="*/ 243 w 932"/>
                <a:gd name="T29" fmla="*/ 234 h 392"/>
                <a:gd name="T30" fmla="*/ 388 w 932"/>
                <a:gd name="T31" fmla="*/ 258 h 392"/>
                <a:gd name="T32" fmla="*/ 73 w 932"/>
                <a:gd name="T33" fmla="*/ 201 h 392"/>
                <a:gd name="T34" fmla="*/ 206 w 932"/>
                <a:gd name="T35" fmla="*/ 201 h 392"/>
                <a:gd name="T36" fmla="*/ 352 w 932"/>
                <a:gd name="T37" fmla="*/ 225 h 392"/>
                <a:gd name="T38" fmla="*/ 37 w 932"/>
                <a:gd name="T39" fmla="*/ 168 h 392"/>
                <a:gd name="T40" fmla="*/ 170 w 932"/>
                <a:gd name="T41" fmla="*/ 168 h 392"/>
                <a:gd name="T42" fmla="*/ 315 w 932"/>
                <a:gd name="T43" fmla="*/ 191 h 392"/>
                <a:gd name="T44" fmla="*/ 37 w 932"/>
                <a:gd name="T45" fmla="*/ 134 h 392"/>
                <a:gd name="T46" fmla="*/ 206 w 932"/>
                <a:gd name="T47" fmla="*/ 134 h 392"/>
                <a:gd name="T48" fmla="*/ 388 w 932"/>
                <a:gd name="T49" fmla="*/ 158 h 392"/>
                <a:gd name="T50" fmla="*/ 109 w 932"/>
                <a:gd name="T51" fmla="*/ 100 h 392"/>
                <a:gd name="T52" fmla="*/ 279 w 932"/>
                <a:gd name="T53" fmla="*/ 100 h 392"/>
                <a:gd name="T54" fmla="*/ 170 w 932"/>
                <a:gd name="T55" fmla="*/ 90 h 392"/>
                <a:gd name="T56" fmla="*/ 693 w 932"/>
                <a:gd name="T57" fmla="*/ 368 h 392"/>
                <a:gd name="T58" fmla="*/ 680 w 932"/>
                <a:gd name="T59" fmla="*/ 335 h 392"/>
                <a:gd name="T60" fmla="*/ 680 w 932"/>
                <a:gd name="T61" fmla="*/ 325 h 392"/>
                <a:gd name="T62" fmla="*/ 656 w 932"/>
                <a:gd name="T63" fmla="*/ 268 h 392"/>
                <a:gd name="T64" fmla="*/ 789 w 932"/>
                <a:gd name="T65" fmla="*/ 268 h 392"/>
                <a:gd name="T66" fmla="*/ 789 w 932"/>
                <a:gd name="T67" fmla="*/ 258 h 392"/>
                <a:gd name="T68" fmla="*/ 766 w 932"/>
                <a:gd name="T69" fmla="*/ 201 h 392"/>
                <a:gd name="T70" fmla="*/ 753 w 932"/>
                <a:gd name="T71" fmla="*/ 168 h 392"/>
                <a:gd name="T72" fmla="*/ 717 w 932"/>
                <a:gd name="T73" fmla="*/ 124 h 392"/>
                <a:gd name="T74" fmla="*/ 146 w 932"/>
                <a:gd name="T75" fmla="*/ 33 h 392"/>
                <a:gd name="T76" fmla="*/ 859 w 932"/>
                <a:gd name="T77" fmla="*/ 368 h 392"/>
                <a:gd name="T78" fmla="*/ 859 w 932"/>
                <a:gd name="T79" fmla="*/ 358 h 392"/>
                <a:gd name="T80" fmla="*/ 835 w 932"/>
                <a:gd name="T81" fmla="*/ 301 h 392"/>
                <a:gd name="T82" fmla="*/ 823 w 932"/>
                <a:gd name="T83" fmla="*/ 268 h 392"/>
                <a:gd name="T84" fmla="*/ 823 w 932"/>
                <a:gd name="T85" fmla="*/ 258 h 392"/>
                <a:gd name="T86" fmla="*/ 799 w 932"/>
                <a:gd name="T87" fmla="*/ 201 h 392"/>
                <a:gd name="T88" fmla="*/ 932 w 932"/>
                <a:gd name="T89" fmla="*/ 201 h 392"/>
                <a:gd name="T90" fmla="*/ 932 w 932"/>
                <a:gd name="T91" fmla="*/ 191 h 392"/>
                <a:gd name="T92" fmla="*/ 799 w 932"/>
                <a:gd name="T93" fmla="*/ 100 h 392"/>
                <a:gd name="T94" fmla="*/ 823 w 932"/>
                <a:gd name="T95" fmla="*/ 67 h 392"/>
                <a:gd name="T96" fmla="*/ 823 w 932"/>
                <a:gd name="T97" fmla="*/ 24 h 392"/>
                <a:gd name="T98" fmla="*/ 473 w 932"/>
                <a:gd name="T99" fmla="*/ 335 h 392"/>
                <a:gd name="T100" fmla="*/ 460 w 932"/>
                <a:gd name="T101" fmla="*/ 268 h 392"/>
                <a:gd name="T102" fmla="*/ 460 w 932"/>
                <a:gd name="T103" fmla="*/ 225 h 392"/>
                <a:gd name="T104" fmla="*/ 437 w 932"/>
                <a:gd name="T105" fmla="*/ 67 h 392"/>
                <a:gd name="T106" fmla="*/ 568 w 932"/>
                <a:gd name="T107" fmla="*/ 368 h 392"/>
                <a:gd name="T108" fmla="*/ 568 w 932"/>
                <a:gd name="T109" fmla="*/ 325 h 392"/>
                <a:gd name="T110" fmla="*/ 545 w 932"/>
                <a:gd name="T111" fmla="*/ 234 h 392"/>
                <a:gd name="T112" fmla="*/ 532 w 932"/>
                <a:gd name="T113" fmla="*/ 168 h 392"/>
                <a:gd name="T114" fmla="*/ 568 w 932"/>
                <a:gd name="T115" fmla="*/ 90 h 392"/>
                <a:gd name="T116" fmla="*/ 617 w 932"/>
                <a:gd name="T117" fmla="*/ 335 h 392"/>
                <a:gd name="T118" fmla="*/ 604 w 932"/>
                <a:gd name="T119" fmla="*/ 268 h 392"/>
                <a:gd name="T120" fmla="*/ 604 w 932"/>
                <a:gd name="T121" fmla="*/ 225 h 392"/>
                <a:gd name="T122" fmla="*/ 617 w 932"/>
                <a:gd name="T123" fmla="*/ 201 h 392"/>
                <a:gd name="T124" fmla="*/ 641 w 932"/>
                <a:gd name="T125"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2" h="392">
                  <a:moveTo>
                    <a:pt x="24" y="368"/>
                  </a:moveTo>
                  <a:cubicBezTo>
                    <a:pt x="0" y="368"/>
                    <a:pt x="0" y="368"/>
                    <a:pt x="0" y="368"/>
                  </a:cubicBezTo>
                  <a:cubicBezTo>
                    <a:pt x="0" y="392"/>
                    <a:pt x="0" y="392"/>
                    <a:pt x="0" y="392"/>
                  </a:cubicBezTo>
                  <a:cubicBezTo>
                    <a:pt x="24" y="392"/>
                    <a:pt x="24" y="392"/>
                    <a:pt x="24" y="392"/>
                  </a:cubicBezTo>
                  <a:cubicBezTo>
                    <a:pt x="24" y="368"/>
                    <a:pt x="24" y="368"/>
                    <a:pt x="24" y="368"/>
                  </a:cubicBezTo>
                  <a:cubicBezTo>
                    <a:pt x="24" y="368"/>
                    <a:pt x="24" y="368"/>
                    <a:pt x="24" y="368"/>
                  </a:cubicBezTo>
                  <a:close/>
                  <a:moveTo>
                    <a:pt x="61" y="368"/>
                  </a:moveTo>
                  <a:cubicBezTo>
                    <a:pt x="37" y="368"/>
                    <a:pt x="37" y="368"/>
                    <a:pt x="37" y="368"/>
                  </a:cubicBezTo>
                  <a:cubicBezTo>
                    <a:pt x="37" y="392"/>
                    <a:pt x="37" y="392"/>
                    <a:pt x="37" y="392"/>
                  </a:cubicBezTo>
                  <a:cubicBezTo>
                    <a:pt x="61" y="392"/>
                    <a:pt x="61" y="392"/>
                    <a:pt x="61" y="392"/>
                  </a:cubicBezTo>
                  <a:cubicBezTo>
                    <a:pt x="61" y="368"/>
                    <a:pt x="61" y="368"/>
                    <a:pt x="61" y="368"/>
                  </a:cubicBezTo>
                  <a:cubicBezTo>
                    <a:pt x="61" y="368"/>
                    <a:pt x="61" y="368"/>
                    <a:pt x="61" y="368"/>
                  </a:cubicBezTo>
                  <a:close/>
                  <a:moveTo>
                    <a:pt x="97" y="368"/>
                  </a:moveTo>
                  <a:cubicBezTo>
                    <a:pt x="73" y="368"/>
                    <a:pt x="73" y="368"/>
                    <a:pt x="73" y="368"/>
                  </a:cubicBezTo>
                  <a:cubicBezTo>
                    <a:pt x="73" y="392"/>
                    <a:pt x="73" y="392"/>
                    <a:pt x="73" y="392"/>
                  </a:cubicBezTo>
                  <a:cubicBezTo>
                    <a:pt x="97" y="392"/>
                    <a:pt x="97" y="392"/>
                    <a:pt x="97" y="392"/>
                  </a:cubicBezTo>
                  <a:cubicBezTo>
                    <a:pt x="97" y="368"/>
                    <a:pt x="97" y="368"/>
                    <a:pt x="97" y="368"/>
                  </a:cubicBezTo>
                  <a:cubicBezTo>
                    <a:pt x="97" y="368"/>
                    <a:pt x="97" y="368"/>
                    <a:pt x="97" y="368"/>
                  </a:cubicBezTo>
                  <a:close/>
                  <a:moveTo>
                    <a:pt x="133" y="368"/>
                  </a:moveTo>
                  <a:cubicBezTo>
                    <a:pt x="109" y="368"/>
                    <a:pt x="109" y="368"/>
                    <a:pt x="109" y="368"/>
                  </a:cubicBezTo>
                  <a:cubicBezTo>
                    <a:pt x="109" y="392"/>
                    <a:pt x="109" y="392"/>
                    <a:pt x="109" y="392"/>
                  </a:cubicBezTo>
                  <a:cubicBezTo>
                    <a:pt x="133" y="392"/>
                    <a:pt x="133" y="392"/>
                    <a:pt x="133" y="392"/>
                  </a:cubicBezTo>
                  <a:cubicBezTo>
                    <a:pt x="133" y="368"/>
                    <a:pt x="133" y="368"/>
                    <a:pt x="133" y="368"/>
                  </a:cubicBezTo>
                  <a:cubicBezTo>
                    <a:pt x="133" y="368"/>
                    <a:pt x="133" y="368"/>
                    <a:pt x="133" y="368"/>
                  </a:cubicBezTo>
                  <a:close/>
                  <a:moveTo>
                    <a:pt x="170" y="368"/>
                  </a:moveTo>
                  <a:cubicBezTo>
                    <a:pt x="146" y="368"/>
                    <a:pt x="146" y="368"/>
                    <a:pt x="146" y="368"/>
                  </a:cubicBezTo>
                  <a:cubicBezTo>
                    <a:pt x="146" y="392"/>
                    <a:pt x="146" y="392"/>
                    <a:pt x="146" y="392"/>
                  </a:cubicBezTo>
                  <a:cubicBezTo>
                    <a:pt x="170" y="392"/>
                    <a:pt x="170" y="392"/>
                    <a:pt x="170" y="392"/>
                  </a:cubicBezTo>
                  <a:cubicBezTo>
                    <a:pt x="170" y="368"/>
                    <a:pt x="170" y="368"/>
                    <a:pt x="170" y="368"/>
                  </a:cubicBezTo>
                  <a:cubicBezTo>
                    <a:pt x="170" y="368"/>
                    <a:pt x="170" y="368"/>
                    <a:pt x="170" y="368"/>
                  </a:cubicBezTo>
                  <a:close/>
                  <a:moveTo>
                    <a:pt x="206" y="368"/>
                  </a:moveTo>
                  <a:cubicBezTo>
                    <a:pt x="182" y="368"/>
                    <a:pt x="182" y="368"/>
                    <a:pt x="182" y="368"/>
                  </a:cubicBezTo>
                  <a:cubicBezTo>
                    <a:pt x="182" y="392"/>
                    <a:pt x="182" y="392"/>
                    <a:pt x="182" y="392"/>
                  </a:cubicBezTo>
                  <a:cubicBezTo>
                    <a:pt x="206" y="392"/>
                    <a:pt x="206" y="392"/>
                    <a:pt x="206" y="392"/>
                  </a:cubicBezTo>
                  <a:cubicBezTo>
                    <a:pt x="206" y="368"/>
                    <a:pt x="206" y="368"/>
                    <a:pt x="206" y="368"/>
                  </a:cubicBezTo>
                  <a:cubicBezTo>
                    <a:pt x="206" y="368"/>
                    <a:pt x="206" y="368"/>
                    <a:pt x="206" y="368"/>
                  </a:cubicBezTo>
                  <a:close/>
                  <a:moveTo>
                    <a:pt x="243" y="368"/>
                  </a:moveTo>
                  <a:cubicBezTo>
                    <a:pt x="219" y="368"/>
                    <a:pt x="219" y="368"/>
                    <a:pt x="219" y="368"/>
                  </a:cubicBezTo>
                  <a:cubicBezTo>
                    <a:pt x="219" y="392"/>
                    <a:pt x="219" y="392"/>
                    <a:pt x="219" y="392"/>
                  </a:cubicBezTo>
                  <a:cubicBezTo>
                    <a:pt x="243" y="392"/>
                    <a:pt x="243" y="392"/>
                    <a:pt x="243" y="392"/>
                  </a:cubicBezTo>
                  <a:cubicBezTo>
                    <a:pt x="243" y="368"/>
                    <a:pt x="243" y="368"/>
                    <a:pt x="243" y="368"/>
                  </a:cubicBezTo>
                  <a:cubicBezTo>
                    <a:pt x="243" y="368"/>
                    <a:pt x="243" y="368"/>
                    <a:pt x="243" y="368"/>
                  </a:cubicBezTo>
                  <a:close/>
                  <a:moveTo>
                    <a:pt x="279" y="368"/>
                  </a:moveTo>
                  <a:cubicBezTo>
                    <a:pt x="255" y="368"/>
                    <a:pt x="255" y="368"/>
                    <a:pt x="255" y="368"/>
                  </a:cubicBezTo>
                  <a:cubicBezTo>
                    <a:pt x="255" y="392"/>
                    <a:pt x="255" y="392"/>
                    <a:pt x="255" y="392"/>
                  </a:cubicBezTo>
                  <a:cubicBezTo>
                    <a:pt x="279" y="392"/>
                    <a:pt x="279" y="392"/>
                    <a:pt x="279" y="392"/>
                  </a:cubicBezTo>
                  <a:cubicBezTo>
                    <a:pt x="279" y="368"/>
                    <a:pt x="279" y="368"/>
                    <a:pt x="279" y="368"/>
                  </a:cubicBezTo>
                  <a:cubicBezTo>
                    <a:pt x="279" y="368"/>
                    <a:pt x="279" y="368"/>
                    <a:pt x="279" y="368"/>
                  </a:cubicBezTo>
                  <a:close/>
                  <a:moveTo>
                    <a:pt x="315" y="368"/>
                  </a:moveTo>
                  <a:cubicBezTo>
                    <a:pt x="292" y="368"/>
                    <a:pt x="292" y="368"/>
                    <a:pt x="292" y="368"/>
                  </a:cubicBezTo>
                  <a:cubicBezTo>
                    <a:pt x="292" y="392"/>
                    <a:pt x="292" y="392"/>
                    <a:pt x="292" y="392"/>
                  </a:cubicBezTo>
                  <a:cubicBezTo>
                    <a:pt x="315" y="392"/>
                    <a:pt x="315" y="392"/>
                    <a:pt x="315" y="392"/>
                  </a:cubicBezTo>
                  <a:cubicBezTo>
                    <a:pt x="315" y="368"/>
                    <a:pt x="315" y="368"/>
                    <a:pt x="315" y="368"/>
                  </a:cubicBezTo>
                  <a:cubicBezTo>
                    <a:pt x="315" y="368"/>
                    <a:pt x="315" y="368"/>
                    <a:pt x="315" y="368"/>
                  </a:cubicBezTo>
                  <a:close/>
                  <a:moveTo>
                    <a:pt x="352" y="368"/>
                  </a:moveTo>
                  <a:cubicBezTo>
                    <a:pt x="328" y="368"/>
                    <a:pt x="328" y="368"/>
                    <a:pt x="328" y="368"/>
                  </a:cubicBezTo>
                  <a:cubicBezTo>
                    <a:pt x="328" y="392"/>
                    <a:pt x="328" y="392"/>
                    <a:pt x="328" y="392"/>
                  </a:cubicBezTo>
                  <a:cubicBezTo>
                    <a:pt x="352" y="392"/>
                    <a:pt x="352" y="392"/>
                    <a:pt x="352" y="392"/>
                  </a:cubicBezTo>
                  <a:cubicBezTo>
                    <a:pt x="352" y="368"/>
                    <a:pt x="352" y="368"/>
                    <a:pt x="352" y="368"/>
                  </a:cubicBezTo>
                  <a:cubicBezTo>
                    <a:pt x="352" y="368"/>
                    <a:pt x="352" y="368"/>
                    <a:pt x="352" y="368"/>
                  </a:cubicBezTo>
                  <a:close/>
                  <a:moveTo>
                    <a:pt x="388" y="368"/>
                  </a:moveTo>
                  <a:cubicBezTo>
                    <a:pt x="364" y="368"/>
                    <a:pt x="364" y="368"/>
                    <a:pt x="364" y="368"/>
                  </a:cubicBezTo>
                  <a:cubicBezTo>
                    <a:pt x="364" y="392"/>
                    <a:pt x="364" y="392"/>
                    <a:pt x="364" y="392"/>
                  </a:cubicBezTo>
                  <a:cubicBezTo>
                    <a:pt x="388" y="392"/>
                    <a:pt x="388" y="392"/>
                    <a:pt x="388" y="392"/>
                  </a:cubicBezTo>
                  <a:cubicBezTo>
                    <a:pt x="388" y="368"/>
                    <a:pt x="388" y="368"/>
                    <a:pt x="388" y="368"/>
                  </a:cubicBezTo>
                  <a:cubicBezTo>
                    <a:pt x="388" y="368"/>
                    <a:pt x="388" y="368"/>
                    <a:pt x="388" y="368"/>
                  </a:cubicBezTo>
                  <a:close/>
                  <a:moveTo>
                    <a:pt x="425" y="368"/>
                  </a:moveTo>
                  <a:cubicBezTo>
                    <a:pt x="401" y="368"/>
                    <a:pt x="401" y="368"/>
                    <a:pt x="401" y="368"/>
                  </a:cubicBezTo>
                  <a:cubicBezTo>
                    <a:pt x="401" y="392"/>
                    <a:pt x="401" y="392"/>
                    <a:pt x="401" y="392"/>
                  </a:cubicBezTo>
                  <a:cubicBezTo>
                    <a:pt x="425" y="392"/>
                    <a:pt x="425" y="392"/>
                    <a:pt x="425" y="392"/>
                  </a:cubicBezTo>
                  <a:cubicBezTo>
                    <a:pt x="425" y="368"/>
                    <a:pt x="425" y="368"/>
                    <a:pt x="425" y="368"/>
                  </a:cubicBezTo>
                  <a:cubicBezTo>
                    <a:pt x="425" y="368"/>
                    <a:pt x="425" y="368"/>
                    <a:pt x="425" y="368"/>
                  </a:cubicBezTo>
                  <a:close/>
                  <a:moveTo>
                    <a:pt x="24" y="335"/>
                  </a:moveTo>
                  <a:cubicBezTo>
                    <a:pt x="0" y="335"/>
                    <a:pt x="0" y="335"/>
                    <a:pt x="0" y="335"/>
                  </a:cubicBezTo>
                  <a:cubicBezTo>
                    <a:pt x="0" y="358"/>
                    <a:pt x="0" y="358"/>
                    <a:pt x="0" y="358"/>
                  </a:cubicBezTo>
                  <a:cubicBezTo>
                    <a:pt x="24" y="358"/>
                    <a:pt x="24" y="358"/>
                    <a:pt x="24" y="358"/>
                  </a:cubicBezTo>
                  <a:cubicBezTo>
                    <a:pt x="24" y="335"/>
                    <a:pt x="24" y="335"/>
                    <a:pt x="24" y="335"/>
                  </a:cubicBezTo>
                  <a:cubicBezTo>
                    <a:pt x="24" y="335"/>
                    <a:pt x="24" y="335"/>
                    <a:pt x="24" y="335"/>
                  </a:cubicBezTo>
                  <a:close/>
                  <a:moveTo>
                    <a:pt x="61" y="335"/>
                  </a:moveTo>
                  <a:cubicBezTo>
                    <a:pt x="37" y="335"/>
                    <a:pt x="37" y="335"/>
                    <a:pt x="37" y="335"/>
                  </a:cubicBezTo>
                  <a:cubicBezTo>
                    <a:pt x="37" y="358"/>
                    <a:pt x="37" y="358"/>
                    <a:pt x="37" y="358"/>
                  </a:cubicBezTo>
                  <a:cubicBezTo>
                    <a:pt x="61" y="358"/>
                    <a:pt x="61" y="358"/>
                    <a:pt x="61" y="358"/>
                  </a:cubicBezTo>
                  <a:cubicBezTo>
                    <a:pt x="61" y="335"/>
                    <a:pt x="61" y="335"/>
                    <a:pt x="61" y="335"/>
                  </a:cubicBezTo>
                  <a:cubicBezTo>
                    <a:pt x="61" y="335"/>
                    <a:pt x="61" y="335"/>
                    <a:pt x="61" y="335"/>
                  </a:cubicBezTo>
                  <a:close/>
                  <a:moveTo>
                    <a:pt x="97" y="335"/>
                  </a:moveTo>
                  <a:cubicBezTo>
                    <a:pt x="73" y="335"/>
                    <a:pt x="73" y="335"/>
                    <a:pt x="73" y="335"/>
                  </a:cubicBezTo>
                  <a:cubicBezTo>
                    <a:pt x="73" y="358"/>
                    <a:pt x="73" y="358"/>
                    <a:pt x="73" y="358"/>
                  </a:cubicBezTo>
                  <a:cubicBezTo>
                    <a:pt x="97" y="358"/>
                    <a:pt x="97" y="358"/>
                    <a:pt x="97" y="358"/>
                  </a:cubicBezTo>
                  <a:cubicBezTo>
                    <a:pt x="97" y="335"/>
                    <a:pt x="97" y="335"/>
                    <a:pt x="97" y="335"/>
                  </a:cubicBezTo>
                  <a:cubicBezTo>
                    <a:pt x="97" y="335"/>
                    <a:pt x="97" y="335"/>
                    <a:pt x="97" y="335"/>
                  </a:cubicBezTo>
                  <a:close/>
                  <a:moveTo>
                    <a:pt x="133" y="335"/>
                  </a:moveTo>
                  <a:cubicBezTo>
                    <a:pt x="109" y="335"/>
                    <a:pt x="109" y="335"/>
                    <a:pt x="109" y="335"/>
                  </a:cubicBezTo>
                  <a:cubicBezTo>
                    <a:pt x="109" y="358"/>
                    <a:pt x="109" y="358"/>
                    <a:pt x="109" y="358"/>
                  </a:cubicBezTo>
                  <a:cubicBezTo>
                    <a:pt x="133" y="358"/>
                    <a:pt x="133" y="358"/>
                    <a:pt x="133" y="358"/>
                  </a:cubicBezTo>
                  <a:cubicBezTo>
                    <a:pt x="133" y="335"/>
                    <a:pt x="133" y="335"/>
                    <a:pt x="133" y="335"/>
                  </a:cubicBezTo>
                  <a:cubicBezTo>
                    <a:pt x="133" y="335"/>
                    <a:pt x="133" y="335"/>
                    <a:pt x="133" y="335"/>
                  </a:cubicBezTo>
                  <a:close/>
                  <a:moveTo>
                    <a:pt x="170" y="335"/>
                  </a:moveTo>
                  <a:cubicBezTo>
                    <a:pt x="146" y="335"/>
                    <a:pt x="146" y="335"/>
                    <a:pt x="146" y="335"/>
                  </a:cubicBezTo>
                  <a:cubicBezTo>
                    <a:pt x="146" y="358"/>
                    <a:pt x="146" y="358"/>
                    <a:pt x="146" y="358"/>
                  </a:cubicBezTo>
                  <a:cubicBezTo>
                    <a:pt x="170" y="358"/>
                    <a:pt x="170" y="358"/>
                    <a:pt x="170" y="358"/>
                  </a:cubicBezTo>
                  <a:cubicBezTo>
                    <a:pt x="170" y="335"/>
                    <a:pt x="170" y="335"/>
                    <a:pt x="170" y="335"/>
                  </a:cubicBezTo>
                  <a:cubicBezTo>
                    <a:pt x="170" y="335"/>
                    <a:pt x="170" y="335"/>
                    <a:pt x="170" y="335"/>
                  </a:cubicBezTo>
                  <a:close/>
                  <a:moveTo>
                    <a:pt x="206" y="335"/>
                  </a:moveTo>
                  <a:cubicBezTo>
                    <a:pt x="182" y="335"/>
                    <a:pt x="182" y="335"/>
                    <a:pt x="182" y="335"/>
                  </a:cubicBezTo>
                  <a:cubicBezTo>
                    <a:pt x="182" y="358"/>
                    <a:pt x="182" y="358"/>
                    <a:pt x="182" y="358"/>
                  </a:cubicBezTo>
                  <a:cubicBezTo>
                    <a:pt x="206" y="358"/>
                    <a:pt x="206" y="358"/>
                    <a:pt x="206" y="358"/>
                  </a:cubicBezTo>
                  <a:cubicBezTo>
                    <a:pt x="206" y="335"/>
                    <a:pt x="206" y="335"/>
                    <a:pt x="206" y="335"/>
                  </a:cubicBezTo>
                  <a:cubicBezTo>
                    <a:pt x="206" y="335"/>
                    <a:pt x="206" y="335"/>
                    <a:pt x="206" y="335"/>
                  </a:cubicBezTo>
                  <a:close/>
                  <a:moveTo>
                    <a:pt x="243" y="335"/>
                  </a:moveTo>
                  <a:cubicBezTo>
                    <a:pt x="219" y="335"/>
                    <a:pt x="219" y="335"/>
                    <a:pt x="219" y="335"/>
                  </a:cubicBezTo>
                  <a:cubicBezTo>
                    <a:pt x="219" y="358"/>
                    <a:pt x="219" y="358"/>
                    <a:pt x="219" y="358"/>
                  </a:cubicBezTo>
                  <a:cubicBezTo>
                    <a:pt x="243" y="358"/>
                    <a:pt x="243" y="358"/>
                    <a:pt x="243" y="358"/>
                  </a:cubicBezTo>
                  <a:cubicBezTo>
                    <a:pt x="243" y="335"/>
                    <a:pt x="243" y="335"/>
                    <a:pt x="243" y="335"/>
                  </a:cubicBezTo>
                  <a:cubicBezTo>
                    <a:pt x="243" y="335"/>
                    <a:pt x="243" y="335"/>
                    <a:pt x="243" y="335"/>
                  </a:cubicBezTo>
                  <a:close/>
                  <a:moveTo>
                    <a:pt x="279" y="335"/>
                  </a:moveTo>
                  <a:cubicBezTo>
                    <a:pt x="255" y="335"/>
                    <a:pt x="255" y="335"/>
                    <a:pt x="255" y="335"/>
                  </a:cubicBezTo>
                  <a:cubicBezTo>
                    <a:pt x="255" y="358"/>
                    <a:pt x="255" y="358"/>
                    <a:pt x="255" y="358"/>
                  </a:cubicBezTo>
                  <a:cubicBezTo>
                    <a:pt x="279" y="358"/>
                    <a:pt x="279" y="358"/>
                    <a:pt x="279" y="358"/>
                  </a:cubicBezTo>
                  <a:cubicBezTo>
                    <a:pt x="279" y="335"/>
                    <a:pt x="279" y="335"/>
                    <a:pt x="279" y="335"/>
                  </a:cubicBezTo>
                  <a:cubicBezTo>
                    <a:pt x="279" y="335"/>
                    <a:pt x="279" y="335"/>
                    <a:pt x="279" y="335"/>
                  </a:cubicBezTo>
                  <a:close/>
                  <a:moveTo>
                    <a:pt x="315" y="335"/>
                  </a:moveTo>
                  <a:cubicBezTo>
                    <a:pt x="292" y="335"/>
                    <a:pt x="292" y="335"/>
                    <a:pt x="292" y="335"/>
                  </a:cubicBezTo>
                  <a:cubicBezTo>
                    <a:pt x="292" y="358"/>
                    <a:pt x="292" y="358"/>
                    <a:pt x="292" y="358"/>
                  </a:cubicBezTo>
                  <a:cubicBezTo>
                    <a:pt x="315" y="358"/>
                    <a:pt x="315" y="358"/>
                    <a:pt x="315" y="358"/>
                  </a:cubicBezTo>
                  <a:cubicBezTo>
                    <a:pt x="315" y="335"/>
                    <a:pt x="315" y="335"/>
                    <a:pt x="315" y="335"/>
                  </a:cubicBezTo>
                  <a:cubicBezTo>
                    <a:pt x="315" y="335"/>
                    <a:pt x="315" y="335"/>
                    <a:pt x="315" y="335"/>
                  </a:cubicBezTo>
                  <a:close/>
                  <a:moveTo>
                    <a:pt x="352" y="335"/>
                  </a:moveTo>
                  <a:cubicBezTo>
                    <a:pt x="328" y="335"/>
                    <a:pt x="328" y="335"/>
                    <a:pt x="328" y="335"/>
                  </a:cubicBezTo>
                  <a:cubicBezTo>
                    <a:pt x="328" y="358"/>
                    <a:pt x="328" y="358"/>
                    <a:pt x="328" y="358"/>
                  </a:cubicBezTo>
                  <a:cubicBezTo>
                    <a:pt x="352" y="358"/>
                    <a:pt x="352" y="358"/>
                    <a:pt x="352" y="358"/>
                  </a:cubicBezTo>
                  <a:cubicBezTo>
                    <a:pt x="352" y="335"/>
                    <a:pt x="352" y="335"/>
                    <a:pt x="352" y="335"/>
                  </a:cubicBezTo>
                  <a:cubicBezTo>
                    <a:pt x="352" y="335"/>
                    <a:pt x="352" y="335"/>
                    <a:pt x="352" y="335"/>
                  </a:cubicBezTo>
                  <a:close/>
                  <a:moveTo>
                    <a:pt x="388" y="335"/>
                  </a:moveTo>
                  <a:cubicBezTo>
                    <a:pt x="364" y="335"/>
                    <a:pt x="364" y="335"/>
                    <a:pt x="364" y="335"/>
                  </a:cubicBezTo>
                  <a:cubicBezTo>
                    <a:pt x="364" y="358"/>
                    <a:pt x="364" y="358"/>
                    <a:pt x="364" y="358"/>
                  </a:cubicBezTo>
                  <a:cubicBezTo>
                    <a:pt x="388" y="358"/>
                    <a:pt x="388" y="358"/>
                    <a:pt x="388" y="358"/>
                  </a:cubicBezTo>
                  <a:cubicBezTo>
                    <a:pt x="388" y="335"/>
                    <a:pt x="388" y="335"/>
                    <a:pt x="388" y="335"/>
                  </a:cubicBezTo>
                  <a:cubicBezTo>
                    <a:pt x="388" y="335"/>
                    <a:pt x="388" y="335"/>
                    <a:pt x="388" y="335"/>
                  </a:cubicBezTo>
                  <a:close/>
                  <a:moveTo>
                    <a:pt x="425" y="335"/>
                  </a:moveTo>
                  <a:cubicBezTo>
                    <a:pt x="401" y="335"/>
                    <a:pt x="401" y="335"/>
                    <a:pt x="401" y="335"/>
                  </a:cubicBezTo>
                  <a:cubicBezTo>
                    <a:pt x="401" y="358"/>
                    <a:pt x="401" y="358"/>
                    <a:pt x="401" y="358"/>
                  </a:cubicBezTo>
                  <a:cubicBezTo>
                    <a:pt x="425" y="358"/>
                    <a:pt x="425" y="358"/>
                    <a:pt x="425" y="358"/>
                  </a:cubicBezTo>
                  <a:cubicBezTo>
                    <a:pt x="425" y="335"/>
                    <a:pt x="425" y="335"/>
                    <a:pt x="425" y="335"/>
                  </a:cubicBezTo>
                  <a:cubicBezTo>
                    <a:pt x="425" y="335"/>
                    <a:pt x="425" y="335"/>
                    <a:pt x="425" y="335"/>
                  </a:cubicBezTo>
                  <a:close/>
                  <a:moveTo>
                    <a:pt x="24" y="301"/>
                  </a:moveTo>
                  <a:cubicBezTo>
                    <a:pt x="0" y="301"/>
                    <a:pt x="0" y="301"/>
                    <a:pt x="0" y="301"/>
                  </a:cubicBezTo>
                  <a:cubicBezTo>
                    <a:pt x="0" y="325"/>
                    <a:pt x="0" y="325"/>
                    <a:pt x="0" y="325"/>
                  </a:cubicBezTo>
                  <a:cubicBezTo>
                    <a:pt x="24" y="325"/>
                    <a:pt x="24" y="325"/>
                    <a:pt x="24" y="325"/>
                  </a:cubicBezTo>
                  <a:cubicBezTo>
                    <a:pt x="24" y="301"/>
                    <a:pt x="24" y="301"/>
                    <a:pt x="24" y="301"/>
                  </a:cubicBezTo>
                  <a:cubicBezTo>
                    <a:pt x="24" y="301"/>
                    <a:pt x="24" y="301"/>
                    <a:pt x="24" y="301"/>
                  </a:cubicBezTo>
                  <a:close/>
                  <a:moveTo>
                    <a:pt x="61" y="301"/>
                  </a:moveTo>
                  <a:cubicBezTo>
                    <a:pt x="37" y="301"/>
                    <a:pt x="37" y="301"/>
                    <a:pt x="37" y="301"/>
                  </a:cubicBezTo>
                  <a:cubicBezTo>
                    <a:pt x="37" y="325"/>
                    <a:pt x="37" y="325"/>
                    <a:pt x="37" y="325"/>
                  </a:cubicBezTo>
                  <a:cubicBezTo>
                    <a:pt x="61" y="325"/>
                    <a:pt x="61" y="325"/>
                    <a:pt x="61" y="325"/>
                  </a:cubicBezTo>
                  <a:cubicBezTo>
                    <a:pt x="61" y="301"/>
                    <a:pt x="61" y="301"/>
                    <a:pt x="61" y="301"/>
                  </a:cubicBezTo>
                  <a:cubicBezTo>
                    <a:pt x="61" y="301"/>
                    <a:pt x="61" y="301"/>
                    <a:pt x="61" y="301"/>
                  </a:cubicBezTo>
                  <a:close/>
                  <a:moveTo>
                    <a:pt x="97" y="301"/>
                  </a:moveTo>
                  <a:cubicBezTo>
                    <a:pt x="73" y="301"/>
                    <a:pt x="73" y="301"/>
                    <a:pt x="73" y="301"/>
                  </a:cubicBezTo>
                  <a:cubicBezTo>
                    <a:pt x="73" y="325"/>
                    <a:pt x="73" y="325"/>
                    <a:pt x="73" y="325"/>
                  </a:cubicBezTo>
                  <a:cubicBezTo>
                    <a:pt x="97" y="325"/>
                    <a:pt x="97" y="325"/>
                    <a:pt x="97" y="325"/>
                  </a:cubicBezTo>
                  <a:cubicBezTo>
                    <a:pt x="97" y="301"/>
                    <a:pt x="97" y="301"/>
                    <a:pt x="97" y="301"/>
                  </a:cubicBezTo>
                  <a:cubicBezTo>
                    <a:pt x="97" y="301"/>
                    <a:pt x="97" y="301"/>
                    <a:pt x="97" y="301"/>
                  </a:cubicBezTo>
                  <a:close/>
                  <a:moveTo>
                    <a:pt x="133" y="301"/>
                  </a:moveTo>
                  <a:cubicBezTo>
                    <a:pt x="109" y="301"/>
                    <a:pt x="109" y="301"/>
                    <a:pt x="109" y="301"/>
                  </a:cubicBezTo>
                  <a:cubicBezTo>
                    <a:pt x="109" y="325"/>
                    <a:pt x="109" y="325"/>
                    <a:pt x="109" y="325"/>
                  </a:cubicBezTo>
                  <a:cubicBezTo>
                    <a:pt x="133" y="325"/>
                    <a:pt x="133" y="325"/>
                    <a:pt x="133" y="325"/>
                  </a:cubicBezTo>
                  <a:cubicBezTo>
                    <a:pt x="133" y="301"/>
                    <a:pt x="133" y="301"/>
                    <a:pt x="133" y="301"/>
                  </a:cubicBezTo>
                  <a:cubicBezTo>
                    <a:pt x="133" y="301"/>
                    <a:pt x="133" y="301"/>
                    <a:pt x="133" y="301"/>
                  </a:cubicBezTo>
                  <a:close/>
                  <a:moveTo>
                    <a:pt x="170" y="301"/>
                  </a:moveTo>
                  <a:cubicBezTo>
                    <a:pt x="146" y="301"/>
                    <a:pt x="146" y="301"/>
                    <a:pt x="146" y="301"/>
                  </a:cubicBezTo>
                  <a:cubicBezTo>
                    <a:pt x="146" y="325"/>
                    <a:pt x="146" y="325"/>
                    <a:pt x="146" y="325"/>
                  </a:cubicBezTo>
                  <a:cubicBezTo>
                    <a:pt x="170" y="325"/>
                    <a:pt x="170" y="325"/>
                    <a:pt x="170" y="325"/>
                  </a:cubicBezTo>
                  <a:cubicBezTo>
                    <a:pt x="170" y="301"/>
                    <a:pt x="170" y="301"/>
                    <a:pt x="170" y="301"/>
                  </a:cubicBezTo>
                  <a:cubicBezTo>
                    <a:pt x="170" y="301"/>
                    <a:pt x="170" y="301"/>
                    <a:pt x="170" y="301"/>
                  </a:cubicBezTo>
                  <a:close/>
                  <a:moveTo>
                    <a:pt x="206" y="301"/>
                  </a:moveTo>
                  <a:cubicBezTo>
                    <a:pt x="182" y="301"/>
                    <a:pt x="182" y="301"/>
                    <a:pt x="182" y="301"/>
                  </a:cubicBezTo>
                  <a:cubicBezTo>
                    <a:pt x="182" y="325"/>
                    <a:pt x="182" y="325"/>
                    <a:pt x="182" y="325"/>
                  </a:cubicBezTo>
                  <a:cubicBezTo>
                    <a:pt x="206" y="325"/>
                    <a:pt x="206" y="325"/>
                    <a:pt x="206" y="325"/>
                  </a:cubicBezTo>
                  <a:cubicBezTo>
                    <a:pt x="206" y="301"/>
                    <a:pt x="206" y="301"/>
                    <a:pt x="206" y="301"/>
                  </a:cubicBezTo>
                  <a:cubicBezTo>
                    <a:pt x="206" y="301"/>
                    <a:pt x="206" y="301"/>
                    <a:pt x="206" y="301"/>
                  </a:cubicBezTo>
                  <a:close/>
                  <a:moveTo>
                    <a:pt x="243" y="301"/>
                  </a:moveTo>
                  <a:cubicBezTo>
                    <a:pt x="219" y="301"/>
                    <a:pt x="219" y="301"/>
                    <a:pt x="219" y="301"/>
                  </a:cubicBezTo>
                  <a:cubicBezTo>
                    <a:pt x="219" y="325"/>
                    <a:pt x="219" y="325"/>
                    <a:pt x="219" y="325"/>
                  </a:cubicBezTo>
                  <a:cubicBezTo>
                    <a:pt x="243" y="325"/>
                    <a:pt x="243" y="325"/>
                    <a:pt x="243" y="325"/>
                  </a:cubicBezTo>
                  <a:cubicBezTo>
                    <a:pt x="243" y="301"/>
                    <a:pt x="243" y="301"/>
                    <a:pt x="243" y="301"/>
                  </a:cubicBezTo>
                  <a:cubicBezTo>
                    <a:pt x="243" y="301"/>
                    <a:pt x="243" y="301"/>
                    <a:pt x="243" y="301"/>
                  </a:cubicBezTo>
                  <a:close/>
                  <a:moveTo>
                    <a:pt x="279" y="301"/>
                  </a:moveTo>
                  <a:cubicBezTo>
                    <a:pt x="255" y="301"/>
                    <a:pt x="255" y="301"/>
                    <a:pt x="255" y="301"/>
                  </a:cubicBezTo>
                  <a:cubicBezTo>
                    <a:pt x="255" y="325"/>
                    <a:pt x="255" y="325"/>
                    <a:pt x="255" y="325"/>
                  </a:cubicBezTo>
                  <a:cubicBezTo>
                    <a:pt x="279" y="325"/>
                    <a:pt x="279" y="325"/>
                    <a:pt x="279" y="325"/>
                  </a:cubicBezTo>
                  <a:cubicBezTo>
                    <a:pt x="279" y="301"/>
                    <a:pt x="279" y="301"/>
                    <a:pt x="279" y="301"/>
                  </a:cubicBezTo>
                  <a:cubicBezTo>
                    <a:pt x="279" y="301"/>
                    <a:pt x="279" y="301"/>
                    <a:pt x="279" y="301"/>
                  </a:cubicBezTo>
                  <a:close/>
                  <a:moveTo>
                    <a:pt x="315" y="301"/>
                  </a:moveTo>
                  <a:cubicBezTo>
                    <a:pt x="292" y="301"/>
                    <a:pt x="292" y="301"/>
                    <a:pt x="292" y="301"/>
                  </a:cubicBezTo>
                  <a:cubicBezTo>
                    <a:pt x="292" y="325"/>
                    <a:pt x="292" y="325"/>
                    <a:pt x="292" y="325"/>
                  </a:cubicBezTo>
                  <a:cubicBezTo>
                    <a:pt x="315" y="325"/>
                    <a:pt x="315" y="325"/>
                    <a:pt x="315" y="325"/>
                  </a:cubicBezTo>
                  <a:cubicBezTo>
                    <a:pt x="315" y="301"/>
                    <a:pt x="315" y="301"/>
                    <a:pt x="315" y="301"/>
                  </a:cubicBezTo>
                  <a:cubicBezTo>
                    <a:pt x="315" y="301"/>
                    <a:pt x="315" y="301"/>
                    <a:pt x="315" y="301"/>
                  </a:cubicBezTo>
                  <a:close/>
                  <a:moveTo>
                    <a:pt x="352" y="301"/>
                  </a:moveTo>
                  <a:cubicBezTo>
                    <a:pt x="328" y="301"/>
                    <a:pt x="328" y="301"/>
                    <a:pt x="328" y="301"/>
                  </a:cubicBezTo>
                  <a:cubicBezTo>
                    <a:pt x="328" y="325"/>
                    <a:pt x="328" y="325"/>
                    <a:pt x="328" y="325"/>
                  </a:cubicBezTo>
                  <a:cubicBezTo>
                    <a:pt x="352" y="325"/>
                    <a:pt x="352" y="325"/>
                    <a:pt x="352" y="325"/>
                  </a:cubicBezTo>
                  <a:cubicBezTo>
                    <a:pt x="352" y="301"/>
                    <a:pt x="352" y="301"/>
                    <a:pt x="352" y="301"/>
                  </a:cubicBezTo>
                  <a:cubicBezTo>
                    <a:pt x="352" y="301"/>
                    <a:pt x="352" y="301"/>
                    <a:pt x="352" y="301"/>
                  </a:cubicBezTo>
                  <a:close/>
                  <a:moveTo>
                    <a:pt x="388" y="301"/>
                  </a:moveTo>
                  <a:cubicBezTo>
                    <a:pt x="364" y="301"/>
                    <a:pt x="364" y="301"/>
                    <a:pt x="364" y="301"/>
                  </a:cubicBezTo>
                  <a:cubicBezTo>
                    <a:pt x="364" y="325"/>
                    <a:pt x="364" y="325"/>
                    <a:pt x="364" y="325"/>
                  </a:cubicBezTo>
                  <a:cubicBezTo>
                    <a:pt x="388" y="325"/>
                    <a:pt x="388" y="325"/>
                    <a:pt x="388" y="325"/>
                  </a:cubicBezTo>
                  <a:cubicBezTo>
                    <a:pt x="388" y="301"/>
                    <a:pt x="388" y="301"/>
                    <a:pt x="388" y="301"/>
                  </a:cubicBezTo>
                  <a:cubicBezTo>
                    <a:pt x="388" y="301"/>
                    <a:pt x="388" y="301"/>
                    <a:pt x="388" y="301"/>
                  </a:cubicBezTo>
                  <a:close/>
                  <a:moveTo>
                    <a:pt x="425" y="301"/>
                  </a:moveTo>
                  <a:cubicBezTo>
                    <a:pt x="401" y="301"/>
                    <a:pt x="401" y="301"/>
                    <a:pt x="401" y="301"/>
                  </a:cubicBezTo>
                  <a:cubicBezTo>
                    <a:pt x="401" y="325"/>
                    <a:pt x="401" y="325"/>
                    <a:pt x="401" y="325"/>
                  </a:cubicBezTo>
                  <a:cubicBezTo>
                    <a:pt x="425" y="325"/>
                    <a:pt x="425" y="325"/>
                    <a:pt x="425" y="325"/>
                  </a:cubicBezTo>
                  <a:cubicBezTo>
                    <a:pt x="425" y="301"/>
                    <a:pt x="425" y="301"/>
                    <a:pt x="425" y="301"/>
                  </a:cubicBezTo>
                  <a:cubicBezTo>
                    <a:pt x="425" y="301"/>
                    <a:pt x="425" y="301"/>
                    <a:pt x="425" y="301"/>
                  </a:cubicBezTo>
                  <a:close/>
                  <a:moveTo>
                    <a:pt x="24" y="268"/>
                  </a:moveTo>
                  <a:cubicBezTo>
                    <a:pt x="0" y="268"/>
                    <a:pt x="0" y="268"/>
                    <a:pt x="0" y="268"/>
                  </a:cubicBezTo>
                  <a:cubicBezTo>
                    <a:pt x="0" y="291"/>
                    <a:pt x="0" y="291"/>
                    <a:pt x="0" y="291"/>
                  </a:cubicBezTo>
                  <a:cubicBezTo>
                    <a:pt x="24" y="291"/>
                    <a:pt x="24" y="291"/>
                    <a:pt x="24" y="291"/>
                  </a:cubicBezTo>
                  <a:cubicBezTo>
                    <a:pt x="24" y="268"/>
                    <a:pt x="24" y="268"/>
                    <a:pt x="24" y="268"/>
                  </a:cubicBezTo>
                  <a:cubicBezTo>
                    <a:pt x="24" y="268"/>
                    <a:pt x="24" y="268"/>
                    <a:pt x="24" y="268"/>
                  </a:cubicBezTo>
                  <a:close/>
                  <a:moveTo>
                    <a:pt x="61" y="268"/>
                  </a:moveTo>
                  <a:cubicBezTo>
                    <a:pt x="37" y="268"/>
                    <a:pt x="37" y="268"/>
                    <a:pt x="37" y="268"/>
                  </a:cubicBezTo>
                  <a:cubicBezTo>
                    <a:pt x="37" y="291"/>
                    <a:pt x="37" y="291"/>
                    <a:pt x="37" y="291"/>
                  </a:cubicBezTo>
                  <a:cubicBezTo>
                    <a:pt x="61" y="291"/>
                    <a:pt x="61" y="291"/>
                    <a:pt x="61" y="291"/>
                  </a:cubicBezTo>
                  <a:cubicBezTo>
                    <a:pt x="61" y="268"/>
                    <a:pt x="61" y="268"/>
                    <a:pt x="61" y="268"/>
                  </a:cubicBezTo>
                  <a:cubicBezTo>
                    <a:pt x="61" y="268"/>
                    <a:pt x="61" y="268"/>
                    <a:pt x="61" y="268"/>
                  </a:cubicBezTo>
                  <a:close/>
                  <a:moveTo>
                    <a:pt x="97" y="268"/>
                  </a:moveTo>
                  <a:cubicBezTo>
                    <a:pt x="73" y="268"/>
                    <a:pt x="73" y="268"/>
                    <a:pt x="73" y="268"/>
                  </a:cubicBezTo>
                  <a:cubicBezTo>
                    <a:pt x="73" y="291"/>
                    <a:pt x="73" y="291"/>
                    <a:pt x="73" y="291"/>
                  </a:cubicBezTo>
                  <a:cubicBezTo>
                    <a:pt x="97" y="291"/>
                    <a:pt x="97" y="291"/>
                    <a:pt x="97" y="291"/>
                  </a:cubicBezTo>
                  <a:cubicBezTo>
                    <a:pt x="97" y="268"/>
                    <a:pt x="97" y="268"/>
                    <a:pt x="97" y="268"/>
                  </a:cubicBezTo>
                  <a:cubicBezTo>
                    <a:pt x="97" y="268"/>
                    <a:pt x="97" y="268"/>
                    <a:pt x="97" y="268"/>
                  </a:cubicBezTo>
                  <a:close/>
                  <a:moveTo>
                    <a:pt x="133" y="268"/>
                  </a:moveTo>
                  <a:cubicBezTo>
                    <a:pt x="109" y="268"/>
                    <a:pt x="109" y="268"/>
                    <a:pt x="109" y="268"/>
                  </a:cubicBezTo>
                  <a:cubicBezTo>
                    <a:pt x="109" y="291"/>
                    <a:pt x="109" y="291"/>
                    <a:pt x="109" y="291"/>
                  </a:cubicBezTo>
                  <a:cubicBezTo>
                    <a:pt x="133" y="291"/>
                    <a:pt x="133" y="291"/>
                    <a:pt x="133" y="291"/>
                  </a:cubicBezTo>
                  <a:cubicBezTo>
                    <a:pt x="133" y="268"/>
                    <a:pt x="133" y="268"/>
                    <a:pt x="133" y="268"/>
                  </a:cubicBezTo>
                  <a:cubicBezTo>
                    <a:pt x="133" y="268"/>
                    <a:pt x="133" y="268"/>
                    <a:pt x="133" y="268"/>
                  </a:cubicBezTo>
                  <a:close/>
                  <a:moveTo>
                    <a:pt x="170" y="268"/>
                  </a:moveTo>
                  <a:cubicBezTo>
                    <a:pt x="146" y="268"/>
                    <a:pt x="146" y="268"/>
                    <a:pt x="146" y="268"/>
                  </a:cubicBezTo>
                  <a:cubicBezTo>
                    <a:pt x="146" y="291"/>
                    <a:pt x="146" y="291"/>
                    <a:pt x="146" y="291"/>
                  </a:cubicBezTo>
                  <a:cubicBezTo>
                    <a:pt x="170" y="291"/>
                    <a:pt x="170" y="291"/>
                    <a:pt x="170" y="291"/>
                  </a:cubicBezTo>
                  <a:cubicBezTo>
                    <a:pt x="170" y="268"/>
                    <a:pt x="170" y="268"/>
                    <a:pt x="170" y="268"/>
                  </a:cubicBezTo>
                  <a:cubicBezTo>
                    <a:pt x="170" y="268"/>
                    <a:pt x="170" y="268"/>
                    <a:pt x="170" y="268"/>
                  </a:cubicBezTo>
                  <a:close/>
                  <a:moveTo>
                    <a:pt x="206" y="268"/>
                  </a:moveTo>
                  <a:cubicBezTo>
                    <a:pt x="182" y="268"/>
                    <a:pt x="182" y="268"/>
                    <a:pt x="182" y="268"/>
                  </a:cubicBezTo>
                  <a:cubicBezTo>
                    <a:pt x="182" y="291"/>
                    <a:pt x="182" y="291"/>
                    <a:pt x="182" y="291"/>
                  </a:cubicBezTo>
                  <a:cubicBezTo>
                    <a:pt x="206" y="291"/>
                    <a:pt x="206" y="291"/>
                    <a:pt x="206" y="291"/>
                  </a:cubicBezTo>
                  <a:cubicBezTo>
                    <a:pt x="206" y="268"/>
                    <a:pt x="206" y="268"/>
                    <a:pt x="206" y="268"/>
                  </a:cubicBezTo>
                  <a:cubicBezTo>
                    <a:pt x="206" y="268"/>
                    <a:pt x="206" y="268"/>
                    <a:pt x="206" y="268"/>
                  </a:cubicBezTo>
                  <a:close/>
                  <a:moveTo>
                    <a:pt x="243" y="268"/>
                  </a:moveTo>
                  <a:cubicBezTo>
                    <a:pt x="219" y="268"/>
                    <a:pt x="219" y="268"/>
                    <a:pt x="219" y="268"/>
                  </a:cubicBezTo>
                  <a:cubicBezTo>
                    <a:pt x="219" y="291"/>
                    <a:pt x="219" y="291"/>
                    <a:pt x="219" y="291"/>
                  </a:cubicBezTo>
                  <a:cubicBezTo>
                    <a:pt x="243" y="291"/>
                    <a:pt x="243" y="291"/>
                    <a:pt x="243" y="291"/>
                  </a:cubicBezTo>
                  <a:cubicBezTo>
                    <a:pt x="243" y="268"/>
                    <a:pt x="243" y="268"/>
                    <a:pt x="243" y="268"/>
                  </a:cubicBezTo>
                  <a:cubicBezTo>
                    <a:pt x="243" y="268"/>
                    <a:pt x="243" y="268"/>
                    <a:pt x="243" y="268"/>
                  </a:cubicBezTo>
                  <a:close/>
                  <a:moveTo>
                    <a:pt x="279" y="268"/>
                  </a:moveTo>
                  <a:cubicBezTo>
                    <a:pt x="255" y="268"/>
                    <a:pt x="255" y="268"/>
                    <a:pt x="255" y="268"/>
                  </a:cubicBezTo>
                  <a:cubicBezTo>
                    <a:pt x="255" y="291"/>
                    <a:pt x="255" y="291"/>
                    <a:pt x="255" y="291"/>
                  </a:cubicBezTo>
                  <a:cubicBezTo>
                    <a:pt x="279" y="291"/>
                    <a:pt x="279" y="291"/>
                    <a:pt x="279" y="291"/>
                  </a:cubicBezTo>
                  <a:cubicBezTo>
                    <a:pt x="279" y="268"/>
                    <a:pt x="279" y="268"/>
                    <a:pt x="279" y="268"/>
                  </a:cubicBezTo>
                  <a:cubicBezTo>
                    <a:pt x="279" y="268"/>
                    <a:pt x="279" y="268"/>
                    <a:pt x="279" y="268"/>
                  </a:cubicBezTo>
                  <a:close/>
                  <a:moveTo>
                    <a:pt x="315" y="268"/>
                  </a:moveTo>
                  <a:cubicBezTo>
                    <a:pt x="292" y="268"/>
                    <a:pt x="292" y="268"/>
                    <a:pt x="292" y="268"/>
                  </a:cubicBezTo>
                  <a:cubicBezTo>
                    <a:pt x="292" y="291"/>
                    <a:pt x="292" y="291"/>
                    <a:pt x="292" y="291"/>
                  </a:cubicBezTo>
                  <a:cubicBezTo>
                    <a:pt x="315" y="291"/>
                    <a:pt x="315" y="291"/>
                    <a:pt x="315" y="291"/>
                  </a:cubicBezTo>
                  <a:cubicBezTo>
                    <a:pt x="315" y="268"/>
                    <a:pt x="315" y="268"/>
                    <a:pt x="315" y="268"/>
                  </a:cubicBezTo>
                  <a:cubicBezTo>
                    <a:pt x="315" y="268"/>
                    <a:pt x="315" y="268"/>
                    <a:pt x="315" y="268"/>
                  </a:cubicBezTo>
                  <a:close/>
                  <a:moveTo>
                    <a:pt x="352" y="268"/>
                  </a:moveTo>
                  <a:cubicBezTo>
                    <a:pt x="328" y="268"/>
                    <a:pt x="328" y="268"/>
                    <a:pt x="328" y="268"/>
                  </a:cubicBezTo>
                  <a:cubicBezTo>
                    <a:pt x="328" y="291"/>
                    <a:pt x="328" y="291"/>
                    <a:pt x="328" y="291"/>
                  </a:cubicBezTo>
                  <a:cubicBezTo>
                    <a:pt x="352" y="291"/>
                    <a:pt x="352" y="291"/>
                    <a:pt x="352" y="291"/>
                  </a:cubicBezTo>
                  <a:cubicBezTo>
                    <a:pt x="352" y="268"/>
                    <a:pt x="352" y="268"/>
                    <a:pt x="352" y="268"/>
                  </a:cubicBezTo>
                  <a:cubicBezTo>
                    <a:pt x="352" y="268"/>
                    <a:pt x="352" y="268"/>
                    <a:pt x="352" y="268"/>
                  </a:cubicBezTo>
                  <a:close/>
                  <a:moveTo>
                    <a:pt x="388" y="268"/>
                  </a:moveTo>
                  <a:cubicBezTo>
                    <a:pt x="364" y="268"/>
                    <a:pt x="364" y="268"/>
                    <a:pt x="364" y="268"/>
                  </a:cubicBezTo>
                  <a:cubicBezTo>
                    <a:pt x="364" y="291"/>
                    <a:pt x="364" y="291"/>
                    <a:pt x="364" y="291"/>
                  </a:cubicBezTo>
                  <a:cubicBezTo>
                    <a:pt x="388" y="291"/>
                    <a:pt x="388" y="291"/>
                    <a:pt x="388" y="291"/>
                  </a:cubicBezTo>
                  <a:cubicBezTo>
                    <a:pt x="388" y="268"/>
                    <a:pt x="388" y="268"/>
                    <a:pt x="388" y="268"/>
                  </a:cubicBezTo>
                  <a:cubicBezTo>
                    <a:pt x="388" y="268"/>
                    <a:pt x="388" y="268"/>
                    <a:pt x="388" y="268"/>
                  </a:cubicBezTo>
                  <a:close/>
                  <a:moveTo>
                    <a:pt x="425" y="268"/>
                  </a:moveTo>
                  <a:cubicBezTo>
                    <a:pt x="401" y="268"/>
                    <a:pt x="401" y="268"/>
                    <a:pt x="401" y="268"/>
                  </a:cubicBezTo>
                  <a:cubicBezTo>
                    <a:pt x="401" y="291"/>
                    <a:pt x="401" y="291"/>
                    <a:pt x="401" y="291"/>
                  </a:cubicBezTo>
                  <a:cubicBezTo>
                    <a:pt x="425" y="291"/>
                    <a:pt x="425" y="291"/>
                    <a:pt x="425" y="291"/>
                  </a:cubicBezTo>
                  <a:cubicBezTo>
                    <a:pt x="425" y="268"/>
                    <a:pt x="425" y="268"/>
                    <a:pt x="425" y="268"/>
                  </a:cubicBezTo>
                  <a:cubicBezTo>
                    <a:pt x="425" y="268"/>
                    <a:pt x="425" y="268"/>
                    <a:pt x="425" y="268"/>
                  </a:cubicBezTo>
                  <a:close/>
                  <a:moveTo>
                    <a:pt x="24" y="234"/>
                  </a:moveTo>
                  <a:cubicBezTo>
                    <a:pt x="0" y="234"/>
                    <a:pt x="0" y="234"/>
                    <a:pt x="0" y="234"/>
                  </a:cubicBezTo>
                  <a:cubicBezTo>
                    <a:pt x="0" y="258"/>
                    <a:pt x="0" y="258"/>
                    <a:pt x="0" y="258"/>
                  </a:cubicBezTo>
                  <a:cubicBezTo>
                    <a:pt x="24" y="258"/>
                    <a:pt x="24" y="258"/>
                    <a:pt x="24" y="258"/>
                  </a:cubicBezTo>
                  <a:cubicBezTo>
                    <a:pt x="24" y="234"/>
                    <a:pt x="24" y="234"/>
                    <a:pt x="24" y="234"/>
                  </a:cubicBezTo>
                  <a:cubicBezTo>
                    <a:pt x="24" y="234"/>
                    <a:pt x="24" y="234"/>
                    <a:pt x="24" y="234"/>
                  </a:cubicBezTo>
                  <a:close/>
                  <a:moveTo>
                    <a:pt x="61" y="234"/>
                  </a:moveTo>
                  <a:cubicBezTo>
                    <a:pt x="37" y="234"/>
                    <a:pt x="37" y="234"/>
                    <a:pt x="37" y="234"/>
                  </a:cubicBezTo>
                  <a:cubicBezTo>
                    <a:pt x="37" y="258"/>
                    <a:pt x="37" y="258"/>
                    <a:pt x="37" y="258"/>
                  </a:cubicBezTo>
                  <a:cubicBezTo>
                    <a:pt x="61" y="258"/>
                    <a:pt x="61" y="258"/>
                    <a:pt x="61" y="258"/>
                  </a:cubicBezTo>
                  <a:cubicBezTo>
                    <a:pt x="61" y="234"/>
                    <a:pt x="61" y="234"/>
                    <a:pt x="61" y="234"/>
                  </a:cubicBezTo>
                  <a:cubicBezTo>
                    <a:pt x="61" y="234"/>
                    <a:pt x="61" y="234"/>
                    <a:pt x="61" y="234"/>
                  </a:cubicBezTo>
                  <a:close/>
                  <a:moveTo>
                    <a:pt x="97" y="234"/>
                  </a:moveTo>
                  <a:cubicBezTo>
                    <a:pt x="73" y="234"/>
                    <a:pt x="73" y="234"/>
                    <a:pt x="73" y="234"/>
                  </a:cubicBezTo>
                  <a:cubicBezTo>
                    <a:pt x="73" y="258"/>
                    <a:pt x="73" y="258"/>
                    <a:pt x="73" y="258"/>
                  </a:cubicBezTo>
                  <a:cubicBezTo>
                    <a:pt x="97" y="258"/>
                    <a:pt x="97" y="258"/>
                    <a:pt x="97" y="258"/>
                  </a:cubicBezTo>
                  <a:cubicBezTo>
                    <a:pt x="97" y="234"/>
                    <a:pt x="97" y="234"/>
                    <a:pt x="97" y="234"/>
                  </a:cubicBezTo>
                  <a:cubicBezTo>
                    <a:pt x="97" y="234"/>
                    <a:pt x="97" y="234"/>
                    <a:pt x="97" y="234"/>
                  </a:cubicBezTo>
                  <a:close/>
                  <a:moveTo>
                    <a:pt x="133" y="234"/>
                  </a:moveTo>
                  <a:cubicBezTo>
                    <a:pt x="109" y="234"/>
                    <a:pt x="109" y="234"/>
                    <a:pt x="109" y="234"/>
                  </a:cubicBezTo>
                  <a:cubicBezTo>
                    <a:pt x="109" y="258"/>
                    <a:pt x="109" y="258"/>
                    <a:pt x="109" y="258"/>
                  </a:cubicBezTo>
                  <a:cubicBezTo>
                    <a:pt x="133" y="258"/>
                    <a:pt x="133" y="258"/>
                    <a:pt x="133" y="258"/>
                  </a:cubicBezTo>
                  <a:cubicBezTo>
                    <a:pt x="133" y="234"/>
                    <a:pt x="133" y="234"/>
                    <a:pt x="133" y="234"/>
                  </a:cubicBezTo>
                  <a:cubicBezTo>
                    <a:pt x="133" y="234"/>
                    <a:pt x="133" y="234"/>
                    <a:pt x="133" y="234"/>
                  </a:cubicBezTo>
                  <a:close/>
                  <a:moveTo>
                    <a:pt x="170" y="234"/>
                  </a:moveTo>
                  <a:cubicBezTo>
                    <a:pt x="146" y="234"/>
                    <a:pt x="146" y="234"/>
                    <a:pt x="146" y="234"/>
                  </a:cubicBezTo>
                  <a:cubicBezTo>
                    <a:pt x="146" y="258"/>
                    <a:pt x="146" y="258"/>
                    <a:pt x="146" y="258"/>
                  </a:cubicBezTo>
                  <a:cubicBezTo>
                    <a:pt x="170" y="258"/>
                    <a:pt x="170" y="258"/>
                    <a:pt x="170" y="258"/>
                  </a:cubicBezTo>
                  <a:cubicBezTo>
                    <a:pt x="170" y="234"/>
                    <a:pt x="170" y="234"/>
                    <a:pt x="170" y="234"/>
                  </a:cubicBezTo>
                  <a:cubicBezTo>
                    <a:pt x="170" y="234"/>
                    <a:pt x="170" y="234"/>
                    <a:pt x="170" y="234"/>
                  </a:cubicBezTo>
                  <a:close/>
                  <a:moveTo>
                    <a:pt x="206" y="234"/>
                  </a:moveTo>
                  <a:cubicBezTo>
                    <a:pt x="182" y="234"/>
                    <a:pt x="182" y="234"/>
                    <a:pt x="182" y="234"/>
                  </a:cubicBezTo>
                  <a:cubicBezTo>
                    <a:pt x="182" y="258"/>
                    <a:pt x="182" y="258"/>
                    <a:pt x="182" y="258"/>
                  </a:cubicBezTo>
                  <a:cubicBezTo>
                    <a:pt x="206" y="258"/>
                    <a:pt x="206" y="258"/>
                    <a:pt x="206" y="258"/>
                  </a:cubicBezTo>
                  <a:cubicBezTo>
                    <a:pt x="206" y="234"/>
                    <a:pt x="206" y="234"/>
                    <a:pt x="206" y="234"/>
                  </a:cubicBezTo>
                  <a:cubicBezTo>
                    <a:pt x="206" y="234"/>
                    <a:pt x="206" y="234"/>
                    <a:pt x="206" y="234"/>
                  </a:cubicBezTo>
                  <a:close/>
                  <a:moveTo>
                    <a:pt x="243" y="234"/>
                  </a:moveTo>
                  <a:cubicBezTo>
                    <a:pt x="219" y="234"/>
                    <a:pt x="219" y="234"/>
                    <a:pt x="219" y="234"/>
                  </a:cubicBezTo>
                  <a:cubicBezTo>
                    <a:pt x="219" y="258"/>
                    <a:pt x="219" y="258"/>
                    <a:pt x="219" y="258"/>
                  </a:cubicBezTo>
                  <a:cubicBezTo>
                    <a:pt x="243" y="258"/>
                    <a:pt x="243" y="258"/>
                    <a:pt x="243" y="258"/>
                  </a:cubicBezTo>
                  <a:cubicBezTo>
                    <a:pt x="243" y="234"/>
                    <a:pt x="243" y="234"/>
                    <a:pt x="243" y="234"/>
                  </a:cubicBezTo>
                  <a:cubicBezTo>
                    <a:pt x="243" y="234"/>
                    <a:pt x="243" y="234"/>
                    <a:pt x="243" y="234"/>
                  </a:cubicBezTo>
                  <a:close/>
                  <a:moveTo>
                    <a:pt x="279" y="234"/>
                  </a:moveTo>
                  <a:cubicBezTo>
                    <a:pt x="255" y="234"/>
                    <a:pt x="255" y="234"/>
                    <a:pt x="255" y="234"/>
                  </a:cubicBezTo>
                  <a:cubicBezTo>
                    <a:pt x="255" y="258"/>
                    <a:pt x="255" y="258"/>
                    <a:pt x="255" y="258"/>
                  </a:cubicBezTo>
                  <a:cubicBezTo>
                    <a:pt x="279" y="258"/>
                    <a:pt x="279" y="258"/>
                    <a:pt x="279" y="258"/>
                  </a:cubicBezTo>
                  <a:cubicBezTo>
                    <a:pt x="279" y="234"/>
                    <a:pt x="279" y="234"/>
                    <a:pt x="279" y="234"/>
                  </a:cubicBezTo>
                  <a:cubicBezTo>
                    <a:pt x="279" y="234"/>
                    <a:pt x="279" y="234"/>
                    <a:pt x="279" y="234"/>
                  </a:cubicBezTo>
                  <a:close/>
                  <a:moveTo>
                    <a:pt x="315" y="234"/>
                  </a:moveTo>
                  <a:cubicBezTo>
                    <a:pt x="292" y="234"/>
                    <a:pt x="292" y="234"/>
                    <a:pt x="292" y="234"/>
                  </a:cubicBezTo>
                  <a:cubicBezTo>
                    <a:pt x="292" y="258"/>
                    <a:pt x="292" y="258"/>
                    <a:pt x="292" y="258"/>
                  </a:cubicBezTo>
                  <a:cubicBezTo>
                    <a:pt x="315" y="258"/>
                    <a:pt x="315" y="258"/>
                    <a:pt x="315" y="258"/>
                  </a:cubicBezTo>
                  <a:cubicBezTo>
                    <a:pt x="315" y="234"/>
                    <a:pt x="315" y="234"/>
                    <a:pt x="315" y="234"/>
                  </a:cubicBezTo>
                  <a:cubicBezTo>
                    <a:pt x="315" y="234"/>
                    <a:pt x="315" y="234"/>
                    <a:pt x="315" y="234"/>
                  </a:cubicBezTo>
                  <a:close/>
                  <a:moveTo>
                    <a:pt x="352" y="234"/>
                  </a:moveTo>
                  <a:cubicBezTo>
                    <a:pt x="328" y="234"/>
                    <a:pt x="328" y="234"/>
                    <a:pt x="328" y="234"/>
                  </a:cubicBezTo>
                  <a:cubicBezTo>
                    <a:pt x="328" y="258"/>
                    <a:pt x="328" y="258"/>
                    <a:pt x="328" y="258"/>
                  </a:cubicBezTo>
                  <a:cubicBezTo>
                    <a:pt x="352" y="258"/>
                    <a:pt x="352" y="258"/>
                    <a:pt x="352" y="258"/>
                  </a:cubicBezTo>
                  <a:cubicBezTo>
                    <a:pt x="352" y="234"/>
                    <a:pt x="352" y="234"/>
                    <a:pt x="352" y="234"/>
                  </a:cubicBezTo>
                  <a:cubicBezTo>
                    <a:pt x="352" y="234"/>
                    <a:pt x="352" y="234"/>
                    <a:pt x="352" y="234"/>
                  </a:cubicBezTo>
                  <a:close/>
                  <a:moveTo>
                    <a:pt x="388" y="234"/>
                  </a:moveTo>
                  <a:cubicBezTo>
                    <a:pt x="364" y="234"/>
                    <a:pt x="364" y="234"/>
                    <a:pt x="364" y="234"/>
                  </a:cubicBezTo>
                  <a:cubicBezTo>
                    <a:pt x="364" y="258"/>
                    <a:pt x="364" y="258"/>
                    <a:pt x="364" y="258"/>
                  </a:cubicBezTo>
                  <a:cubicBezTo>
                    <a:pt x="388" y="258"/>
                    <a:pt x="388" y="258"/>
                    <a:pt x="388" y="258"/>
                  </a:cubicBezTo>
                  <a:cubicBezTo>
                    <a:pt x="388" y="234"/>
                    <a:pt x="388" y="234"/>
                    <a:pt x="388" y="234"/>
                  </a:cubicBezTo>
                  <a:cubicBezTo>
                    <a:pt x="388" y="234"/>
                    <a:pt x="388" y="234"/>
                    <a:pt x="388" y="234"/>
                  </a:cubicBezTo>
                  <a:close/>
                  <a:moveTo>
                    <a:pt x="425" y="234"/>
                  </a:moveTo>
                  <a:cubicBezTo>
                    <a:pt x="401" y="234"/>
                    <a:pt x="401" y="234"/>
                    <a:pt x="401" y="234"/>
                  </a:cubicBezTo>
                  <a:cubicBezTo>
                    <a:pt x="401" y="258"/>
                    <a:pt x="401" y="258"/>
                    <a:pt x="401" y="258"/>
                  </a:cubicBezTo>
                  <a:cubicBezTo>
                    <a:pt x="425" y="258"/>
                    <a:pt x="425" y="258"/>
                    <a:pt x="425" y="258"/>
                  </a:cubicBezTo>
                  <a:cubicBezTo>
                    <a:pt x="425" y="234"/>
                    <a:pt x="425" y="234"/>
                    <a:pt x="425" y="234"/>
                  </a:cubicBezTo>
                  <a:cubicBezTo>
                    <a:pt x="425" y="234"/>
                    <a:pt x="425" y="234"/>
                    <a:pt x="425" y="234"/>
                  </a:cubicBezTo>
                  <a:close/>
                  <a:moveTo>
                    <a:pt x="24" y="201"/>
                  </a:moveTo>
                  <a:cubicBezTo>
                    <a:pt x="0" y="201"/>
                    <a:pt x="0" y="201"/>
                    <a:pt x="0" y="201"/>
                  </a:cubicBezTo>
                  <a:cubicBezTo>
                    <a:pt x="0" y="225"/>
                    <a:pt x="0" y="225"/>
                    <a:pt x="0" y="225"/>
                  </a:cubicBezTo>
                  <a:cubicBezTo>
                    <a:pt x="24" y="225"/>
                    <a:pt x="24" y="225"/>
                    <a:pt x="24" y="225"/>
                  </a:cubicBezTo>
                  <a:cubicBezTo>
                    <a:pt x="24" y="201"/>
                    <a:pt x="24" y="201"/>
                    <a:pt x="24" y="201"/>
                  </a:cubicBezTo>
                  <a:cubicBezTo>
                    <a:pt x="24" y="201"/>
                    <a:pt x="24" y="201"/>
                    <a:pt x="24" y="201"/>
                  </a:cubicBezTo>
                  <a:close/>
                  <a:moveTo>
                    <a:pt x="61" y="201"/>
                  </a:moveTo>
                  <a:cubicBezTo>
                    <a:pt x="37" y="201"/>
                    <a:pt x="37" y="201"/>
                    <a:pt x="37" y="201"/>
                  </a:cubicBezTo>
                  <a:cubicBezTo>
                    <a:pt x="37" y="225"/>
                    <a:pt x="37" y="225"/>
                    <a:pt x="37" y="225"/>
                  </a:cubicBezTo>
                  <a:cubicBezTo>
                    <a:pt x="61" y="225"/>
                    <a:pt x="61" y="225"/>
                    <a:pt x="61" y="225"/>
                  </a:cubicBezTo>
                  <a:cubicBezTo>
                    <a:pt x="61" y="201"/>
                    <a:pt x="61" y="201"/>
                    <a:pt x="61" y="201"/>
                  </a:cubicBezTo>
                  <a:cubicBezTo>
                    <a:pt x="61" y="201"/>
                    <a:pt x="61" y="201"/>
                    <a:pt x="61" y="201"/>
                  </a:cubicBezTo>
                  <a:close/>
                  <a:moveTo>
                    <a:pt x="97" y="201"/>
                  </a:moveTo>
                  <a:cubicBezTo>
                    <a:pt x="73" y="201"/>
                    <a:pt x="73" y="201"/>
                    <a:pt x="73" y="201"/>
                  </a:cubicBezTo>
                  <a:cubicBezTo>
                    <a:pt x="73" y="225"/>
                    <a:pt x="73" y="225"/>
                    <a:pt x="73" y="225"/>
                  </a:cubicBezTo>
                  <a:cubicBezTo>
                    <a:pt x="97" y="225"/>
                    <a:pt x="97" y="225"/>
                    <a:pt x="97" y="225"/>
                  </a:cubicBezTo>
                  <a:cubicBezTo>
                    <a:pt x="97" y="201"/>
                    <a:pt x="97" y="201"/>
                    <a:pt x="97" y="201"/>
                  </a:cubicBezTo>
                  <a:cubicBezTo>
                    <a:pt x="97" y="201"/>
                    <a:pt x="97" y="201"/>
                    <a:pt x="97" y="201"/>
                  </a:cubicBezTo>
                  <a:close/>
                  <a:moveTo>
                    <a:pt x="133" y="201"/>
                  </a:moveTo>
                  <a:cubicBezTo>
                    <a:pt x="109" y="201"/>
                    <a:pt x="109" y="201"/>
                    <a:pt x="109" y="201"/>
                  </a:cubicBezTo>
                  <a:cubicBezTo>
                    <a:pt x="109" y="225"/>
                    <a:pt x="109" y="225"/>
                    <a:pt x="109" y="225"/>
                  </a:cubicBezTo>
                  <a:cubicBezTo>
                    <a:pt x="133" y="225"/>
                    <a:pt x="133" y="225"/>
                    <a:pt x="133" y="225"/>
                  </a:cubicBezTo>
                  <a:cubicBezTo>
                    <a:pt x="133" y="201"/>
                    <a:pt x="133" y="201"/>
                    <a:pt x="133" y="201"/>
                  </a:cubicBezTo>
                  <a:cubicBezTo>
                    <a:pt x="133" y="201"/>
                    <a:pt x="133" y="201"/>
                    <a:pt x="133" y="201"/>
                  </a:cubicBezTo>
                  <a:close/>
                  <a:moveTo>
                    <a:pt x="170" y="201"/>
                  </a:moveTo>
                  <a:cubicBezTo>
                    <a:pt x="146" y="201"/>
                    <a:pt x="146" y="201"/>
                    <a:pt x="146" y="201"/>
                  </a:cubicBezTo>
                  <a:cubicBezTo>
                    <a:pt x="146" y="225"/>
                    <a:pt x="146" y="225"/>
                    <a:pt x="146" y="225"/>
                  </a:cubicBezTo>
                  <a:cubicBezTo>
                    <a:pt x="170" y="225"/>
                    <a:pt x="170" y="225"/>
                    <a:pt x="170" y="225"/>
                  </a:cubicBezTo>
                  <a:cubicBezTo>
                    <a:pt x="170" y="201"/>
                    <a:pt x="170" y="201"/>
                    <a:pt x="170" y="201"/>
                  </a:cubicBezTo>
                  <a:cubicBezTo>
                    <a:pt x="170" y="201"/>
                    <a:pt x="170" y="201"/>
                    <a:pt x="170" y="201"/>
                  </a:cubicBezTo>
                  <a:close/>
                  <a:moveTo>
                    <a:pt x="206" y="201"/>
                  </a:moveTo>
                  <a:cubicBezTo>
                    <a:pt x="182" y="201"/>
                    <a:pt x="182" y="201"/>
                    <a:pt x="182" y="201"/>
                  </a:cubicBezTo>
                  <a:cubicBezTo>
                    <a:pt x="182" y="225"/>
                    <a:pt x="182" y="225"/>
                    <a:pt x="182" y="225"/>
                  </a:cubicBezTo>
                  <a:cubicBezTo>
                    <a:pt x="206" y="225"/>
                    <a:pt x="206" y="225"/>
                    <a:pt x="206" y="225"/>
                  </a:cubicBezTo>
                  <a:cubicBezTo>
                    <a:pt x="206" y="201"/>
                    <a:pt x="206" y="201"/>
                    <a:pt x="206" y="201"/>
                  </a:cubicBezTo>
                  <a:cubicBezTo>
                    <a:pt x="206" y="201"/>
                    <a:pt x="206" y="201"/>
                    <a:pt x="206" y="201"/>
                  </a:cubicBezTo>
                  <a:close/>
                  <a:moveTo>
                    <a:pt x="243" y="201"/>
                  </a:moveTo>
                  <a:cubicBezTo>
                    <a:pt x="219" y="201"/>
                    <a:pt x="219" y="201"/>
                    <a:pt x="219" y="201"/>
                  </a:cubicBezTo>
                  <a:cubicBezTo>
                    <a:pt x="219" y="225"/>
                    <a:pt x="219" y="225"/>
                    <a:pt x="219" y="225"/>
                  </a:cubicBezTo>
                  <a:cubicBezTo>
                    <a:pt x="243" y="225"/>
                    <a:pt x="243" y="225"/>
                    <a:pt x="243" y="225"/>
                  </a:cubicBezTo>
                  <a:cubicBezTo>
                    <a:pt x="243" y="201"/>
                    <a:pt x="243" y="201"/>
                    <a:pt x="243" y="201"/>
                  </a:cubicBezTo>
                  <a:cubicBezTo>
                    <a:pt x="243" y="201"/>
                    <a:pt x="243" y="201"/>
                    <a:pt x="243" y="201"/>
                  </a:cubicBezTo>
                  <a:close/>
                  <a:moveTo>
                    <a:pt x="279" y="201"/>
                  </a:moveTo>
                  <a:cubicBezTo>
                    <a:pt x="255" y="201"/>
                    <a:pt x="255" y="201"/>
                    <a:pt x="255" y="201"/>
                  </a:cubicBezTo>
                  <a:cubicBezTo>
                    <a:pt x="255" y="225"/>
                    <a:pt x="255" y="225"/>
                    <a:pt x="255" y="225"/>
                  </a:cubicBezTo>
                  <a:cubicBezTo>
                    <a:pt x="279" y="225"/>
                    <a:pt x="279" y="225"/>
                    <a:pt x="279" y="225"/>
                  </a:cubicBezTo>
                  <a:cubicBezTo>
                    <a:pt x="279" y="201"/>
                    <a:pt x="279" y="201"/>
                    <a:pt x="279" y="201"/>
                  </a:cubicBezTo>
                  <a:cubicBezTo>
                    <a:pt x="279" y="201"/>
                    <a:pt x="279" y="201"/>
                    <a:pt x="279" y="201"/>
                  </a:cubicBezTo>
                  <a:close/>
                  <a:moveTo>
                    <a:pt x="315" y="201"/>
                  </a:moveTo>
                  <a:cubicBezTo>
                    <a:pt x="292" y="201"/>
                    <a:pt x="292" y="201"/>
                    <a:pt x="292" y="201"/>
                  </a:cubicBezTo>
                  <a:cubicBezTo>
                    <a:pt x="292" y="225"/>
                    <a:pt x="292" y="225"/>
                    <a:pt x="292" y="225"/>
                  </a:cubicBezTo>
                  <a:cubicBezTo>
                    <a:pt x="315" y="225"/>
                    <a:pt x="315" y="225"/>
                    <a:pt x="315" y="225"/>
                  </a:cubicBezTo>
                  <a:cubicBezTo>
                    <a:pt x="315" y="201"/>
                    <a:pt x="315" y="201"/>
                    <a:pt x="315" y="201"/>
                  </a:cubicBezTo>
                  <a:cubicBezTo>
                    <a:pt x="315" y="201"/>
                    <a:pt x="315" y="201"/>
                    <a:pt x="315" y="201"/>
                  </a:cubicBezTo>
                  <a:close/>
                  <a:moveTo>
                    <a:pt x="352" y="201"/>
                  </a:moveTo>
                  <a:cubicBezTo>
                    <a:pt x="328" y="201"/>
                    <a:pt x="328" y="201"/>
                    <a:pt x="328" y="201"/>
                  </a:cubicBezTo>
                  <a:cubicBezTo>
                    <a:pt x="328" y="225"/>
                    <a:pt x="328" y="225"/>
                    <a:pt x="328" y="225"/>
                  </a:cubicBezTo>
                  <a:cubicBezTo>
                    <a:pt x="352" y="225"/>
                    <a:pt x="352" y="225"/>
                    <a:pt x="352" y="225"/>
                  </a:cubicBezTo>
                  <a:cubicBezTo>
                    <a:pt x="352" y="201"/>
                    <a:pt x="352" y="201"/>
                    <a:pt x="352" y="201"/>
                  </a:cubicBezTo>
                  <a:cubicBezTo>
                    <a:pt x="352" y="201"/>
                    <a:pt x="352" y="201"/>
                    <a:pt x="352" y="201"/>
                  </a:cubicBezTo>
                  <a:close/>
                  <a:moveTo>
                    <a:pt x="388" y="201"/>
                  </a:moveTo>
                  <a:cubicBezTo>
                    <a:pt x="364" y="201"/>
                    <a:pt x="364" y="201"/>
                    <a:pt x="364" y="201"/>
                  </a:cubicBezTo>
                  <a:cubicBezTo>
                    <a:pt x="364" y="225"/>
                    <a:pt x="364" y="225"/>
                    <a:pt x="364" y="225"/>
                  </a:cubicBezTo>
                  <a:cubicBezTo>
                    <a:pt x="388" y="225"/>
                    <a:pt x="388" y="225"/>
                    <a:pt x="388" y="225"/>
                  </a:cubicBezTo>
                  <a:cubicBezTo>
                    <a:pt x="388" y="201"/>
                    <a:pt x="388" y="201"/>
                    <a:pt x="388" y="201"/>
                  </a:cubicBezTo>
                  <a:cubicBezTo>
                    <a:pt x="388" y="201"/>
                    <a:pt x="388" y="201"/>
                    <a:pt x="388" y="201"/>
                  </a:cubicBezTo>
                  <a:close/>
                  <a:moveTo>
                    <a:pt x="425" y="201"/>
                  </a:moveTo>
                  <a:cubicBezTo>
                    <a:pt x="401" y="201"/>
                    <a:pt x="401" y="201"/>
                    <a:pt x="401" y="201"/>
                  </a:cubicBezTo>
                  <a:cubicBezTo>
                    <a:pt x="401" y="225"/>
                    <a:pt x="401" y="225"/>
                    <a:pt x="401" y="225"/>
                  </a:cubicBezTo>
                  <a:cubicBezTo>
                    <a:pt x="425" y="225"/>
                    <a:pt x="425" y="225"/>
                    <a:pt x="425" y="225"/>
                  </a:cubicBezTo>
                  <a:cubicBezTo>
                    <a:pt x="425" y="201"/>
                    <a:pt x="425" y="201"/>
                    <a:pt x="425" y="201"/>
                  </a:cubicBezTo>
                  <a:cubicBezTo>
                    <a:pt x="425" y="201"/>
                    <a:pt x="425" y="201"/>
                    <a:pt x="425" y="201"/>
                  </a:cubicBezTo>
                  <a:close/>
                  <a:moveTo>
                    <a:pt x="24" y="168"/>
                  </a:moveTo>
                  <a:cubicBezTo>
                    <a:pt x="0" y="168"/>
                    <a:pt x="0" y="168"/>
                    <a:pt x="0" y="168"/>
                  </a:cubicBezTo>
                  <a:cubicBezTo>
                    <a:pt x="0" y="191"/>
                    <a:pt x="0" y="191"/>
                    <a:pt x="0" y="191"/>
                  </a:cubicBezTo>
                  <a:cubicBezTo>
                    <a:pt x="24" y="191"/>
                    <a:pt x="24" y="191"/>
                    <a:pt x="24" y="191"/>
                  </a:cubicBezTo>
                  <a:cubicBezTo>
                    <a:pt x="24" y="168"/>
                    <a:pt x="24" y="168"/>
                    <a:pt x="24" y="168"/>
                  </a:cubicBezTo>
                  <a:cubicBezTo>
                    <a:pt x="24" y="168"/>
                    <a:pt x="24" y="168"/>
                    <a:pt x="24" y="168"/>
                  </a:cubicBezTo>
                  <a:close/>
                  <a:moveTo>
                    <a:pt x="61" y="168"/>
                  </a:moveTo>
                  <a:cubicBezTo>
                    <a:pt x="37" y="168"/>
                    <a:pt x="37" y="168"/>
                    <a:pt x="37" y="168"/>
                  </a:cubicBezTo>
                  <a:cubicBezTo>
                    <a:pt x="37" y="191"/>
                    <a:pt x="37" y="191"/>
                    <a:pt x="37" y="191"/>
                  </a:cubicBezTo>
                  <a:cubicBezTo>
                    <a:pt x="61" y="191"/>
                    <a:pt x="61" y="191"/>
                    <a:pt x="61" y="191"/>
                  </a:cubicBezTo>
                  <a:cubicBezTo>
                    <a:pt x="61" y="168"/>
                    <a:pt x="61" y="168"/>
                    <a:pt x="61" y="168"/>
                  </a:cubicBezTo>
                  <a:cubicBezTo>
                    <a:pt x="61" y="168"/>
                    <a:pt x="61" y="168"/>
                    <a:pt x="61" y="168"/>
                  </a:cubicBezTo>
                  <a:close/>
                  <a:moveTo>
                    <a:pt x="97" y="168"/>
                  </a:moveTo>
                  <a:cubicBezTo>
                    <a:pt x="73" y="168"/>
                    <a:pt x="73" y="168"/>
                    <a:pt x="73" y="168"/>
                  </a:cubicBezTo>
                  <a:cubicBezTo>
                    <a:pt x="73" y="191"/>
                    <a:pt x="73" y="191"/>
                    <a:pt x="73" y="191"/>
                  </a:cubicBezTo>
                  <a:cubicBezTo>
                    <a:pt x="97" y="191"/>
                    <a:pt x="97" y="191"/>
                    <a:pt x="97" y="191"/>
                  </a:cubicBezTo>
                  <a:cubicBezTo>
                    <a:pt x="97" y="168"/>
                    <a:pt x="97" y="168"/>
                    <a:pt x="97" y="168"/>
                  </a:cubicBezTo>
                  <a:cubicBezTo>
                    <a:pt x="97" y="168"/>
                    <a:pt x="97" y="168"/>
                    <a:pt x="97" y="168"/>
                  </a:cubicBezTo>
                  <a:close/>
                  <a:moveTo>
                    <a:pt x="133" y="168"/>
                  </a:moveTo>
                  <a:cubicBezTo>
                    <a:pt x="109" y="168"/>
                    <a:pt x="109" y="168"/>
                    <a:pt x="109" y="168"/>
                  </a:cubicBezTo>
                  <a:cubicBezTo>
                    <a:pt x="109" y="191"/>
                    <a:pt x="109" y="191"/>
                    <a:pt x="109" y="191"/>
                  </a:cubicBezTo>
                  <a:cubicBezTo>
                    <a:pt x="133" y="191"/>
                    <a:pt x="133" y="191"/>
                    <a:pt x="133" y="191"/>
                  </a:cubicBezTo>
                  <a:cubicBezTo>
                    <a:pt x="133" y="168"/>
                    <a:pt x="133" y="168"/>
                    <a:pt x="133" y="168"/>
                  </a:cubicBezTo>
                  <a:cubicBezTo>
                    <a:pt x="133" y="168"/>
                    <a:pt x="133" y="168"/>
                    <a:pt x="133" y="168"/>
                  </a:cubicBezTo>
                  <a:close/>
                  <a:moveTo>
                    <a:pt x="170" y="168"/>
                  </a:moveTo>
                  <a:cubicBezTo>
                    <a:pt x="146" y="168"/>
                    <a:pt x="146" y="168"/>
                    <a:pt x="146" y="168"/>
                  </a:cubicBezTo>
                  <a:cubicBezTo>
                    <a:pt x="146" y="191"/>
                    <a:pt x="146" y="191"/>
                    <a:pt x="146" y="191"/>
                  </a:cubicBezTo>
                  <a:cubicBezTo>
                    <a:pt x="170" y="191"/>
                    <a:pt x="170" y="191"/>
                    <a:pt x="170" y="191"/>
                  </a:cubicBezTo>
                  <a:cubicBezTo>
                    <a:pt x="170" y="168"/>
                    <a:pt x="170" y="168"/>
                    <a:pt x="170" y="168"/>
                  </a:cubicBezTo>
                  <a:cubicBezTo>
                    <a:pt x="170" y="168"/>
                    <a:pt x="170" y="168"/>
                    <a:pt x="170" y="168"/>
                  </a:cubicBezTo>
                  <a:close/>
                  <a:moveTo>
                    <a:pt x="206" y="168"/>
                  </a:moveTo>
                  <a:cubicBezTo>
                    <a:pt x="182" y="168"/>
                    <a:pt x="182" y="168"/>
                    <a:pt x="182" y="168"/>
                  </a:cubicBezTo>
                  <a:cubicBezTo>
                    <a:pt x="182" y="191"/>
                    <a:pt x="182" y="191"/>
                    <a:pt x="182" y="191"/>
                  </a:cubicBezTo>
                  <a:cubicBezTo>
                    <a:pt x="206" y="191"/>
                    <a:pt x="206" y="191"/>
                    <a:pt x="206" y="191"/>
                  </a:cubicBezTo>
                  <a:cubicBezTo>
                    <a:pt x="206" y="168"/>
                    <a:pt x="206" y="168"/>
                    <a:pt x="206" y="168"/>
                  </a:cubicBezTo>
                  <a:cubicBezTo>
                    <a:pt x="206" y="168"/>
                    <a:pt x="206" y="168"/>
                    <a:pt x="206" y="168"/>
                  </a:cubicBezTo>
                  <a:close/>
                  <a:moveTo>
                    <a:pt x="243" y="168"/>
                  </a:moveTo>
                  <a:cubicBezTo>
                    <a:pt x="219" y="168"/>
                    <a:pt x="219" y="168"/>
                    <a:pt x="219" y="168"/>
                  </a:cubicBezTo>
                  <a:cubicBezTo>
                    <a:pt x="219" y="191"/>
                    <a:pt x="219" y="191"/>
                    <a:pt x="219" y="191"/>
                  </a:cubicBezTo>
                  <a:cubicBezTo>
                    <a:pt x="243" y="191"/>
                    <a:pt x="243" y="191"/>
                    <a:pt x="243" y="191"/>
                  </a:cubicBezTo>
                  <a:cubicBezTo>
                    <a:pt x="243" y="168"/>
                    <a:pt x="243" y="168"/>
                    <a:pt x="243" y="168"/>
                  </a:cubicBezTo>
                  <a:cubicBezTo>
                    <a:pt x="243" y="168"/>
                    <a:pt x="243" y="168"/>
                    <a:pt x="243" y="168"/>
                  </a:cubicBezTo>
                  <a:close/>
                  <a:moveTo>
                    <a:pt x="279" y="168"/>
                  </a:moveTo>
                  <a:cubicBezTo>
                    <a:pt x="255" y="168"/>
                    <a:pt x="255" y="168"/>
                    <a:pt x="255" y="168"/>
                  </a:cubicBezTo>
                  <a:cubicBezTo>
                    <a:pt x="255" y="191"/>
                    <a:pt x="255" y="191"/>
                    <a:pt x="255" y="191"/>
                  </a:cubicBezTo>
                  <a:cubicBezTo>
                    <a:pt x="279" y="191"/>
                    <a:pt x="279" y="191"/>
                    <a:pt x="279" y="191"/>
                  </a:cubicBezTo>
                  <a:cubicBezTo>
                    <a:pt x="279" y="168"/>
                    <a:pt x="279" y="168"/>
                    <a:pt x="279" y="168"/>
                  </a:cubicBezTo>
                  <a:cubicBezTo>
                    <a:pt x="279" y="168"/>
                    <a:pt x="279" y="168"/>
                    <a:pt x="279" y="168"/>
                  </a:cubicBezTo>
                  <a:close/>
                  <a:moveTo>
                    <a:pt x="315" y="168"/>
                  </a:moveTo>
                  <a:cubicBezTo>
                    <a:pt x="292" y="168"/>
                    <a:pt x="292" y="168"/>
                    <a:pt x="292" y="168"/>
                  </a:cubicBezTo>
                  <a:cubicBezTo>
                    <a:pt x="292" y="191"/>
                    <a:pt x="292" y="191"/>
                    <a:pt x="292" y="191"/>
                  </a:cubicBezTo>
                  <a:cubicBezTo>
                    <a:pt x="315" y="191"/>
                    <a:pt x="315" y="191"/>
                    <a:pt x="315" y="191"/>
                  </a:cubicBezTo>
                  <a:cubicBezTo>
                    <a:pt x="315" y="168"/>
                    <a:pt x="315" y="168"/>
                    <a:pt x="315" y="168"/>
                  </a:cubicBezTo>
                  <a:cubicBezTo>
                    <a:pt x="315" y="168"/>
                    <a:pt x="315" y="168"/>
                    <a:pt x="315" y="168"/>
                  </a:cubicBezTo>
                  <a:close/>
                  <a:moveTo>
                    <a:pt x="388" y="168"/>
                  </a:moveTo>
                  <a:cubicBezTo>
                    <a:pt x="364" y="168"/>
                    <a:pt x="364" y="168"/>
                    <a:pt x="364" y="168"/>
                  </a:cubicBezTo>
                  <a:cubicBezTo>
                    <a:pt x="364" y="191"/>
                    <a:pt x="364" y="191"/>
                    <a:pt x="364" y="191"/>
                  </a:cubicBezTo>
                  <a:cubicBezTo>
                    <a:pt x="388" y="191"/>
                    <a:pt x="388" y="191"/>
                    <a:pt x="388" y="191"/>
                  </a:cubicBezTo>
                  <a:cubicBezTo>
                    <a:pt x="388" y="168"/>
                    <a:pt x="388" y="168"/>
                    <a:pt x="388" y="168"/>
                  </a:cubicBezTo>
                  <a:cubicBezTo>
                    <a:pt x="388" y="168"/>
                    <a:pt x="388" y="168"/>
                    <a:pt x="388" y="168"/>
                  </a:cubicBezTo>
                  <a:close/>
                  <a:moveTo>
                    <a:pt x="425" y="168"/>
                  </a:moveTo>
                  <a:cubicBezTo>
                    <a:pt x="401" y="168"/>
                    <a:pt x="401" y="168"/>
                    <a:pt x="401" y="168"/>
                  </a:cubicBezTo>
                  <a:cubicBezTo>
                    <a:pt x="401" y="191"/>
                    <a:pt x="401" y="191"/>
                    <a:pt x="401" y="191"/>
                  </a:cubicBezTo>
                  <a:cubicBezTo>
                    <a:pt x="425" y="191"/>
                    <a:pt x="425" y="191"/>
                    <a:pt x="425" y="191"/>
                  </a:cubicBezTo>
                  <a:cubicBezTo>
                    <a:pt x="425" y="168"/>
                    <a:pt x="425" y="168"/>
                    <a:pt x="425" y="168"/>
                  </a:cubicBezTo>
                  <a:cubicBezTo>
                    <a:pt x="425" y="168"/>
                    <a:pt x="425" y="168"/>
                    <a:pt x="425" y="168"/>
                  </a:cubicBezTo>
                  <a:close/>
                  <a:moveTo>
                    <a:pt x="24" y="134"/>
                  </a:moveTo>
                  <a:cubicBezTo>
                    <a:pt x="0" y="134"/>
                    <a:pt x="0" y="134"/>
                    <a:pt x="0" y="134"/>
                  </a:cubicBezTo>
                  <a:cubicBezTo>
                    <a:pt x="0" y="158"/>
                    <a:pt x="0" y="158"/>
                    <a:pt x="0" y="158"/>
                  </a:cubicBezTo>
                  <a:cubicBezTo>
                    <a:pt x="24" y="158"/>
                    <a:pt x="24" y="158"/>
                    <a:pt x="24" y="158"/>
                  </a:cubicBezTo>
                  <a:cubicBezTo>
                    <a:pt x="24" y="134"/>
                    <a:pt x="24" y="134"/>
                    <a:pt x="24" y="134"/>
                  </a:cubicBezTo>
                  <a:cubicBezTo>
                    <a:pt x="24" y="134"/>
                    <a:pt x="24" y="134"/>
                    <a:pt x="24" y="134"/>
                  </a:cubicBezTo>
                  <a:close/>
                  <a:moveTo>
                    <a:pt x="61" y="134"/>
                  </a:moveTo>
                  <a:cubicBezTo>
                    <a:pt x="37" y="134"/>
                    <a:pt x="37" y="134"/>
                    <a:pt x="37" y="134"/>
                  </a:cubicBezTo>
                  <a:cubicBezTo>
                    <a:pt x="37" y="158"/>
                    <a:pt x="37" y="158"/>
                    <a:pt x="37" y="158"/>
                  </a:cubicBezTo>
                  <a:cubicBezTo>
                    <a:pt x="61" y="158"/>
                    <a:pt x="61" y="158"/>
                    <a:pt x="61" y="158"/>
                  </a:cubicBezTo>
                  <a:cubicBezTo>
                    <a:pt x="61" y="134"/>
                    <a:pt x="61" y="134"/>
                    <a:pt x="61" y="134"/>
                  </a:cubicBezTo>
                  <a:cubicBezTo>
                    <a:pt x="61" y="134"/>
                    <a:pt x="61" y="134"/>
                    <a:pt x="61" y="134"/>
                  </a:cubicBezTo>
                  <a:close/>
                  <a:moveTo>
                    <a:pt x="133" y="134"/>
                  </a:moveTo>
                  <a:cubicBezTo>
                    <a:pt x="109" y="134"/>
                    <a:pt x="109" y="134"/>
                    <a:pt x="109" y="134"/>
                  </a:cubicBezTo>
                  <a:cubicBezTo>
                    <a:pt x="109" y="158"/>
                    <a:pt x="109" y="158"/>
                    <a:pt x="109" y="158"/>
                  </a:cubicBezTo>
                  <a:cubicBezTo>
                    <a:pt x="133" y="158"/>
                    <a:pt x="133" y="158"/>
                    <a:pt x="133" y="158"/>
                  </a:cubicBezTo>
                  <a:cubicBezTo>
                    <a:pt x="133" y="134"/>
                    <a:pt x="133" y="134"/>
                    <a:pt x="133" y="134"/>
                  </a:cubicBezTo>
                  <a:cubicBezTo>
                    <a:pt x="133" y="134"/>
                    <a:pt x="133" y="134"/>
                    <a:pt x="133" y="134"/>
                  </a:cubicBezTo>
                  <a:close/>
                  <a:moveTo>
                    <a:pt x="170" y="134"/>
                  </a:moveTo>
                  <a:cubicBezTo>
                    <a:pt x="146" y="134"/>
                    <a:pt x="146" y="134"/>
                    <a:pt x="146" y="134"/>
                  </a:cubicBezTo>
                  <a:cubicBezTo>
                    <a:pt x="146" y="158"/>
                    <a:pt x="146" y="158"/>
                    <a:pt x="146" y="158"/>
                  </a:cubicBezTo>
                  <a:cubicBezTo>
                    <a:pt x="170" y="158"/>
                    <a:pt x="170" y="158"/>
                    <a:pt x="170" y="158"/>
                  </a:cubicBezTo>
                  <a:cubicBezTo>
                    <a:pt x="170" y="134"/>
                    <a:pt x="170" y="134"/>
                    <a:pt x="170" y="134"/>
                  </a:cubicBezTo>
                  <a:cubicBezTo>
                    <a:pt x="170" y="134"/>
                    <a:pt x="170" y="134"/>
                    <a:pt x="170" y="134"/>
                  </a:cubicBezTo>
                  <a:close/>
                  <a:moveTo>
                    <a:pt x="206" y="134"/>
                  </a:moveTo>
                  <a:cubicBezTo>
                    <a:pt x="182" y="134"/>
                    <a:pt x="182" y="134"/>
                    <a:pt x="182" y="134"/>
                  </a:cubicBezTo>
                  <a:cubicBezTo>
                    <a:pt x="182" y="158"/>
                    <a:pt x="182" y="158"/>
                    <a:pt x="182" y="158"/>
                  </a:cubicBezTo>
                  <a:cubicBezTo>
                    <a:pt x="206" y="158"/>
                    <a:pt x="206" y="158"/>
                    <a:pt x="206" y="158"/>
                  </a:cubicBezTo>
                  <a:cubicBezTo>
                    <a:pt x="206" y="134"/>
                    <a:pt x="206" y="134"/>
                    <a:pt x="206" y="134"/>
                  </a:cubicBezTo>
                  <a:cubicBezTo>
                    <a:pt x="206" y="134"/>
                    <a:pt x="206" y="134"/>
                    <a:pt x="206" y="134"/>
                  </a:cubicBezTo>
                  <a:close/>
                  <a:moveTo>
                    <a:pt x="243" y="134"/>
                  </a:moveTo>
                  <a:cubicBezTo>
                    <a:pt x="219" y="134"/>
                    <a:pt x="219" y="134"/>
                    <a:pt x="219" y="134"/>
                  </a:cubicBezTo>
                  <a:cubicBezTo>
                    <a:pt x="219" y="158"/>
                    <a:pt x="219" y="158"/>
                    <a:pt x="219" y="158"/>
                  </a:cubicBezTo>
                  <a:cubicBezTo>
                    <a:pt x="243" y="158"/>
                    <a:pt x="243" y="158"/>
                    <a:pt x="243" y="158"/>
                  </a:cubicBezTo>
                  <a:cubicBezTo>
                    <a:pt x="243" y="134"/>
                    <a:pt x="243" y="134"/>
                    <a:pt x="243" y="134"/>
                  </a:cubicBezTo>
                  <a:cubicBezTo>
                    <a:pt x="243" y="134"/>
                    <a:pt x="243" y="134"/>
                    <a:pt x="243" y="134"/>
                  </a:cubicBezTo>
                  <a:close/>
                  <a:moveTo>
                    <a:pt x="279" y="134"/>
                  </a:moveTo>
                  <a:cubicBezTo>
                    <a:pt x="255" y="134"/>
                    <a:pt x="255" y="134"/>
                    <a:pt x="255" y="134"/>
                  </a:cubicBezTo>
                  <a:cubicBezTo>
                    <a:pt x="255" y="158"/>
                    <a:pt x="255" y="158"/>
                    <a:pt x="255" y="158"/>
                  </a:cubicBezTo>
                  <a:cubicBezTo>
                    <a:pt x="279" y="158"/>
                    <a:pt x="279" y="158"/>
                    <a:pt x="279" y="158"/>
                  </a:cubicBezTo>
                  <a:cubicBezTo>
                    <a:pt x="279" y="134"/>
                    <a:pt x="279" y="134"/>
                    <a:pt x="279" y="134"/>
                  </a:cubicBezTo>
                  <a:cubicBezTo>
                    <a:pt x="279" y="134"/>
                    <a:pt x="279" y="134"/>
                    <a:pt x="279" y="134"/>
                  </a:cubicBezTo>
                  <a:close/>
                  <a:moveTo>
                    <a:pt x="315" y="134"/>
                  </a:moveTo>
                  <a:cubicBezTo>
                    <a:pt x="292" y="134"/>
                    <a:pt x="292" y="134"/>
                    <a:pt x="292" y="134"/>
                  </a:cubicBezTo>
                  <a:cubicBezTo>
                    <a:pt x="292" y="158"/>
                    <a:pt x="292" y="158"/>
                    <a:pt x="292" y="158"/>
                  </a:cubicBezTo>
                  <a:cubicBezTo>
                    <a:pt x="315" y="158"/>
                    <a:pt x="315" y="158"/>
                    <a:pt x="315" y="158"/>
                  </a:cubicBezTo>
                  <a:cubicBezTo>
                    <a:pt x="315" y="134"/>
                    <a:pt x="315" y="134"/>
                    <a:pt x="315" y="134"/>
                  </a:cubicBezTo>
                  <a:cubicBezTo>
                    <a:pt x="315" y="134"/>
                    <a:pt x="315" y="134"/>
                    <a:pt x="315" y="134"/>
                  </a:cubicBezTo>
                  <a:close/>
                  <a:moveTo>
                    <a:pt x="388" y="134"/>
                  </a:moveTo>
                  <a:cubicBezTo>
                    <a:pt x="364" y="134"/>
                    <a:pt x="364" y="134"/>
                    <a:pt x="364" y="134"/>
                  </a:cubicBezTo>
                  <a:cubicBezTo>
                    <a:pt x="364" y="158"/>
                    <a:pt x="364" y="158"/>
                    <a:pt x="364" y="158"/>
                  </a:cubicBezTo>
                  <a:cubicBezTo>
                    <a:pt x="388" y="158"/>
                    <a:pt x="388" y="158"/>
                    <a:pt x="388" y="158"/>
                  </a:cubicBezTo>
                  <a:cubicBezTo>
                    <a:pt x="388" y="134"/>
                    <a:pt x="388" y="134"/>
                    <a:pt x="388" y="134"/>
                  </a:cubicBezTo>
                  <a:cubicBezTo>
                    <a:pt x="388" y="134"/>
                    <a:pt x="388" y="134"/>
                    <a:pt x="388" y="134"/>
                  </a:cubicBezTo>
                  <a:close/>
                  <a:moveTo>
                    <a:pt x="425" y="134"/>
                  </a:moveTo>
                  <a:cubicBezTo>
                    <a:pt x="401" y="134"/>
                    <a:pt x="401" y="134"/>
                    <a:pt x="401" y="134"/>
                  </a:cubicBezTo>
                  <a:cubicBezTo>
                    <a:pt x="401" y="158"/>
                    <a:pt x="401" y="158"/>
                    <a:pt x="401" y="158"/>
                  </a:cubicBezTo>
                  <a:cubicBezTo>
                    <a:pt x="425" y="158"/>
                    <a:pt x="425" y="158"/>
                    <a:pt x="425" y="158"/>
                  </a:cubicBezTo>
                  <a:cubicBezTo>
                    <a:pt x="425" y="134"/>
                    <a:pt x="425" y="134"/>
                    <a:pt x="425" y="134"/>
                  </a:cubicBezTo>
                  <a:cubicBezTo>
                    <a:pt x="425" y="134"/>
                    <a:pt x="425" y="134"/>
                    <a:pt x="425" y="134"/>
                  </a:cubicBezTo>
                  <a:close/>
                  <a:moveTo>
                    <a:pt x="24" y="100"/>
                  </a:moveTo>
                  <a:cubicBezTo>
                    <a:pt x="0" y="100"/>
                    <a:pt x="0" y="100"/>
                    <a:pt x="0" y="100"/>
                  </a:cubicBezTo>
                  <a:cubicBezTo>
                    <a:pt x="0" y="124"/>
                    <a:pt x="0" y="124"/>
                    <a:pt x="0" y="124"/>
                  </a:cubicBezTo>
                  <a:cubicBezTo>
                    <a:pt x="24" y="124"/>
                    <a:pt x="24" y="124"/>
                    <a:pt x="24" y="124"/>
                  </a:cubicBezTo>
                  <a:cubicBezTo>
                    <a:pt x="24" y="100"/>
                    <a:pt x="24" y="100"/>
                    <a:pt x="24" y="100"/>
                  </a:cubicBezTo>
                  <a:cubicBezTo>
                    <a:pt x="24" y="100"/>
                    <a:pt x="24" y="100"/>
                    <a:pt x="24" y="100"/>
                  </a:cubicBezTo>
                  <a:close/>
                  <a:moveTo>
                    <a:pt x="61" y="100"/>
                  </a:moveTo>
                  <a:cubicBezTo>
                    <a:pt x="37" y="100"/>
                    <a:pt x="37" y="100"/>
                    <a:pt x="37" y="100"/>
                  </a:cubicBezTo>
                  <a:cubicBezTo>
                    <a:pt x="37" y="124"/>
                    <a:pt x="37" y="124"/>
                    <a:pt x="37" y="124"/>
                  </a:cubicBezTo>
                  <a:cubicBezTo>
                    <a:pt x="61" y="124"/>
                    <a:pt x="61" y="124"/>
                    <a:pt x="61" y="124"/>
                  </a:cubicBezTo>
                  <a:cubicBezTo>
                    <a:pt x="61" y="100"/>
                    <a:pt x="61" y="100"/>
                    <a:pt x="61" y="100"/>
                  </a:cubicBezTo>
                  <a:cubicBezTo>
                    <a:pt x="61" y="100"/>
                    <a:pt x="61" y="100"/>
                    <a:pt x="61" y="100"/>
                  </a:cubicBezTo>
                  <a:close/>
                  <a:moveTo>
                    <a:pt x="133" y="100"/>
                  </a:moveTo>
                  <a:cubicBezTo>
                    <a:pt x="109" y="100"/>
                    <a:pt x="109" y="100"/>
                    <a:pt x="109" y="100"/>
                  </a:cubicBezTo>
                  <a:cubicBezTo>
                    <a:pt x="109" y="124"/>
                    <a:pt x="109" y="124"/>
                    <a:pt x="109" y="124"/>
                  </a:cubicBezTo>
                  <a:cubicBezTo>
                    <a:pt x="133" y="124"/>
                    <a:pt x="133" y="124"/>
                    <a:pt x="133" y="124"/>
                  </a:cubicBezTo>
                  <a:cubicBezTo>
                    <a:pt x="133" y="100"/>
                    <a:pt x="133" y="100"/>
                    <a:pt x="133" y="100"/>
                  </a:cubicBezTo>
                  <a:cubicBezTo>
                    <a:pt x="133" y="100"/>
                    <a:pt x="133" y="100"/>
                    <a:pt x="133" y="100"/>
                  </a:cubicBezTo>
                  <a:close/>
                  <a:moveTo>
                    <a:pt x="170" y="100"/>
                  </a:moveTo>
                  <a:cubicBezTo>
                    <a:pt x="146" y="100"/>
                    <a:pt x="146" y="100"/>
                    <a:pt x="146" y="100"/>
                  </a:cubicBezTo>
                  <a:cubicBezTo>
                    <a:pt x="146" y="124"/>
                    <a:pt x="146" y="124"/>
                    <a:pt x="146" y="124"/>
                  </a:cubicBezTo>
                  <a:cubicBezTo>
                    <a:pt x="170" y="124"/>
                    <a:pt x="170" y="124"/>
                    <a:pt x="170" y="124"/>
                  </a:cubicBezTo>
                  <a:cubicBezTo>
                    <a:pt x="170" y="100"/>
                    <a:pt x="170" y="100"/>
                    <a:pt x="170" y="100"/>
                  </a:cubicBezTo>
                  <a:cubicBezTo>
                    <a:pt x="170" y="100"/>
                    <a:pt x="170" y="100"/>
                    <a:pt x="170" y="100"/>
                  </a:cubicBezTo>
                  <a:close/>
                  <a:moveTo>
                    <a:pt x="206" y="100"/>
                  </a:moveTo>
                  <a:cubicBezTo>
                    <a:pt x="182" y="100"/>
                    <a:pt x="182" y="100"/>
                    <a:pt x="182" y="100"/>
                  </a:cubicBezTo>
                  <a:cubicBezTo>
                    <a:pt x="182" y="124"/>
                    <a:pt x="182" y="124"/>
                    <a:pt x="182" y="124"/>
                  </a:cubicBezTo>
                  <a:cubicBezTo>
                    <a:pt x="206" y="124"/>
                    <a:pt x="206" y="124"/>
                    <a:pt x="206" y="124"/>
                  </a:cubicBezTo>
                  <a:cubicBezTo>
                    <a:pt x="206" y="100"/>
                    <a:pt x="206" y="100"/>
                    <a:pt x="206" y="100"/>
                  </a:cubicBezTo>
                  <a:cubicBezTo>
                    <a:pt x="206" y="100"/>
                    <a:pt x="206" y="100"/>
                    <a:pt x="206" y="100"/>
                  </a:cubicBezTo>
                  <a:close/>
                  <a:moveTo>
                    <a:pt x="279" y="100"/>
                  </a:moveTo>
                  <a:cubicBezTo>
                    <a:pt x="255" y="100"/>
                    <a:pt x="255" y="100"/>
                    <a:pt x="255" y="100"/>
                  </a:cubicBezTo>
                  <a:cubicBezTo>
                    <a:pt x="255" y="124"/>
                    <a:pt x="255" y="124"/>
                    <a:pt x="255" y="124"/>
                  </a:cubicBezTo>
                  <a:cubicBezTo>
                    <a:pt x="279" y="124"/>
                    <a:pt x="279" y="124"/>
                    <a:pt x="279" y="124"/>
                  </a:cubicBezTo>
                  <a:cubicBezTo>
                    <a:pt x="279" y="100"/>
                    <a:pt x="279" y="100"/>
                    <a:pt x="279" y="100"/>
                  </a:cubicBezTo>
                  <a:cubicBezTo>
                    <a:pt x="279" y="100"/>
                    <a:pt x="279" y="100"/>
                    <a:pt x="279" y="100"/>
                  </a:cubicBezTo>
                  <a:close/>
                  <a:moveTo>
                    <a:pt x="388" y="100"/>
                  </a:moveTo>
                  <a:cubicBezTo>
                    <a:pt x="364" y="100"/>
                    <a:pt x="364" y="100"/>
                    <a:pt x="364" y="100"/>
                  </a:cubicBezTo>
                  <a:cubicBezTo>
                    <a:pt x="364" y="124"/>
                    <a:pt x="364" y="124"/>
                    <a:pt x="364" y="124"/>
                  </a:cubicBezTo>
                  <a:cubicBezTo>
                    <a:pt x="388" y="124"/>
                    <a:pt x="388" y="124"/>
                    <a:pt x="388" y="124"/>
                  </a:cubicBezTo>
                  <a:cubicBezTo>
                    <a:pt x="388" y="100"/>
                    <a:pt x="388" y="100"/>
                    <a:pt x="388" y="100"/>
                  </a:cubicBezTo>
                  <a:cubicBezTo>
                    <a:pt x="388" y="100"/>
                    <a:pt x="388" y="100"/>
                    <a:pt x="388" y="100"/>
                  </a:cubicBezTo>
                  <a:close/>
                  <a:moveTo>
                    <a:pt x="425" y="100"/>
                  </a:moveTo>
                  <a:cubicBezTo>
                    <a:pt x="401" y="100"/>
                    <a:pt x="401" y="100"/>
                    <a:pt x="401" y="100"/>
                  </a:cubicBezTo>
                  <a:cubicBezTo>
                    <a:pt x="401" y="124"/>
                    <a:pt x="401" y="124"/>
                    <a:pt x="401" y="124"/>
                  </a:cubicBezTo>
                  <a:cubicBezTo>
                    <a:pt x="425" y="124"/>
                    <a:pt x="425" y="124"/>
                    <a:pt x="425" y="124"/>
                  </a:cubicBezTo>
                  <a:cubicBezTo>
                    <a:pt x="425" y="100"/>
                    <a:pt x="425" y="100"/>
                    <a:pt x="425" y="100"/>
                  </a:cubicBezTo>
                  <a:cubicBezTo>
                    <a:pt x="425" y="100"/>
                    <a:pt x="425" y="100"/>
                    <a:pt x="425" y="100"/>
                  </a:cubicBezTo>
                  <a:close/>
                  <a:moveTo>
                    <a:pt x="61" y="67"/>
                  </a:moveTo>
                  <a:cubicBezTo>
                    <a:pt x="37" y="67"/>
                    <a:pt x="37" y="67"/>
                    <a:pt x="37" y="67"/>
                  </a:cubicBezTo>
                  <a:cubicBezTo>
                    <a:pt x="37" y="90"/>
                    <a:pt x="37" y="90"/>
                    <a:pt x="37" y="90"/>
                  </a:cubicBezTo>
                  <a:cubicBezTo>
                    <a:pt x="61" y="90"/>
                    <a:pt x="61" y="90"/>
                    <a:pt x="61" y="90"/>
                  </a:cubicBezTo>
                  <a:cubicBezTo>
                    <a:pt x="61" y="67"/>
                    <a:pt x="61" y="67"/>
                    <a:pt x="61" y="67"/>
                  </a:cubicBezTo>
                  <a:cubicBezTo>
                    <a:pt x="61" y="67"/>
                    <a:pt x="61" y="67"/>
                    <a:pt x="61" y="67"/>
                  </a:cubicBezTo>
                  <a:close/>
                  <a:moveTo>
                    <a:pt x="170" y="67"/>
                  </a:moveTo>
                  <a:cubicBezTo>
                    <a:pt x="146" y="67"/>
                    <a:pt x="146" y="67"/>
                    <a:pt x="146" y="67"/>
                  </a:cubicBezTo>
                  <a:cubicBezTo>
                    <a:pt x="146" y="90"/>
                    <a:pt x="146" y="90"/>
                    <a:pt x="146" y="90"/>
                  </a:cubicBezTo>
                  <a:cubicBezTo>
                    <a:pt x="170" y="90"/>
                    <a:pt x="170" y="90"/>
                    <a:pt x="170" y="90"/>
                  </a:cubicBezTo>
                  <a:cubicBezTo>
                    <a:pt x="170" y="67"/>
                    <a:pt x="170" y="67"/>
                    <a:pt x="170" y="67"/>
                  </a:cubicBezTo>
                  <a:cubicBezTo>
                    <a:pt x="170" y="67"/>
                    <a:pt x="170" y="67"/>
                    <a:pt x="170" y="67"/>
                  </a:cubicBezTo>
                  <a:close/>
                  <a:moveTo>
                    <a:pt x="206" y="67"/>
                  </a:moveTo>
                  <a:cubicBezTo>
                    <a:pt x="182" y="67"/>
                    <a:pt x="182" y="67"/>
                    <a:pt x="182" y="67"/>
                  </a:cubicBezTo>
                  <a:cubicBezTo>
                    <a:pt x="182" y="90"/>
                    <a:pt x="182" y="90"/>
                    <a:pt x="182" y="90"/>
                  </a:cubicBezTo>
                  <a:cubicBezTo>
                    <a:pt x="206" y="90"/>
                    <a:pt x="206" y="90"/>
                    <a:pt x="206" y="90"/>
                  </a:cubicBezTo>
                  <a:cubicBezTo>
                    <a:pt x="206" y="67"/>
                    <a:pt x="206" y="67"/>
                    <a:pt x="206" y="67"/>
                  </a:cubicBezTo>
                  <a:cubicBezTo>
                    <a:pt x="206" y="67"/>
                    <a:pt x="206" y="67"/>
                    <a:pt x="206" y="67"/>
                  </a:cubicBezTo>
                  <a:close/>
                  <a:moveTo>
                    <a:pt x="279" y="67"/>
                  </a:moveTo>
                  <a:cubicBezTo>
                    <a:pt x="255" y="67"/>
                    <a:pt x="255" y="67"/>
                    <a:pt x="255" y="67"/>
                  </a:cubicBezTo>
                  <a:cubicBezTo>
                    <a:pt x="255" y="90"/>
                    <a:pt x="255" y="90"/>
                    <a:pt x="255" y="90"/>
                  </a:cubicBezTo>
                  <a:cubicBezTo>
                    <a:pt x="279" y="90"/>
                    <a:pt x="279" y="90"/>
                    <a:pt x="279" y="90"/>
                  </a:cubicBezTo>
                  <a:cubicBezTo>
                    <a:pt x="279" y="67"/>
                    <a:pt x="279" y="67"/>
                    <a:pt x="279" y="67"/>
                  </a:cubicBezTo>
                  <a:cubicBezTo>
                    <a:pt x="279" y="67"/>
                    <a:pt x="279" y="67"/>
                    <a:pt x="279" y="67"/>
                  </a:cubicBezTo>
                  <a:close/>
                  <a:moveTo>
                    <a:pt x="680" y="368"/>
                  </a:moveTo>
                  <a:cubicBezTo>
                    <a:pt x="656" y="368"/>
                    <a:pt x="656" y="368"/>
                    <a:pt x="656" y="368"/>
                  </a:cubicBezTo>
                  <a:cubicBezTo>
                    <a:pt x="656" y="392"/>
                    <a:pt x="656" y="392"/>
                    <a:pt x="656" y="392"/>
                  </a:cubicBezTo>
                  <a:cubicBezTo>
                    <a:pt x="680" y="392"/>
                    <a:pt x="680" y="392"/>
                    <a:pt x="680" y="392"/>
                  </a:cubicBezTo>
                  <a:cubicBezTo>
                    <a:pt x="680" y="368"/>
                    <a:pt x="680" y="368"/>
                    <a:pt x="680" y="368"/>
                  </a:cubicBezTo>
                  <a:cubicBezTo>
                    <a:pt x="680" y="368"/>
                    <a:pt x="680" y="368"/>
                    <a:pt x="680" y="368"/>
                  </a:cubicBezTo>
                  <a:close/>
                  <a:moveTo>
                    <a:pt x="717" y="368"/>
                  </a:moveTo>
                  <a:cubicBezTo>
                    <a:pt x="693" y="368"/>
                    <a:pt x="693" y="368"/>
                    <a:pt x="693" y="368"/>
                  </a:cubicBezTo>
                  <a:cubicBezTo>
                    <a:pt x="693" y="392"/>
                    <a:pt x="693" y="392"/>
                    <a:pt x="693" y="392"/>
                  </a:cubicBezTo>
                  <a:cubicBezTo>
                    <a:pt x="717" y="392"/>
                    <a:pt x="717" y="392"/>
                    <a:pt x="717" y="392"/>
                  </a:cubicBezTo>
                  <a:cubicBezTo>
                    <a:pt x="717" y="368"/>
                    <a:pt x="717" y="368"/>
                    <a:pt x="717" y="368"/>
                  </a:cubicBezTo>
                  <a:cubicBezTo>
                    <a:pt x="717" y="368"/>
                    <a:pt x="717" y="368"/>
                    <a:pt x="717" y="368"/>
                  </a:cubicBezTo>
                  <a:close/>
                  <a:moveTo>
                    <a:pt x="753" y="368"/>
                  </a:moveTo>
                  <a:cubicBezTo>
                    <a:pt x="729" y="368"/>
                    <a:pt x="729" y="368"/>
                    <a:pt x="729" y="368"/>
                  </a:cubicBezTo>
                  <a:cubicBezTo>
                    <a:pt x="729" y="392"/>
                    <a:pt x="729" y="392"/>
                    <a:pt x="729" y="392"/>
                  </a:cubicBezTo>
                  <a:cubicBezTo>
                    <a:pt x="753" y="392"/>
                    <a:pt x="753" y="392"/>
                    <a:pt x="753" y="392"/>
                  </a:cubicBezTo>
                  <a:cubicBezTo>
                    <a:pt x="753" y="368"/>
                    <a:pt x="753" y="368"/>
                    <a:pt x="753" y="368"/>
                  </a:cubicBezTo>
                  <a:cubicBezTo>
                    <a:pt x="753" y="368"/>
                    <a:pt x="753" y="368"/>
                    <a:pt x="753" y="368"/>
                  </a:cubicBezTo>
                  <a:close/>
                  <a:moveTo>
                    <a:pt x="789" y="368"/>
                  </a:moveTo>
                  <a:cubicBezTo>
                    <a:pt x="766" y="368"/>
                    <a:pt x="766" y="368"/>
                    <a:pt x="766" y="368"/>
                  </a:cubicBezTo>
                  <a:cubicBezTo>
                    <a:pt x="766" y="392"/>
                    <a:pt x="766" y="392"/>
                    <a:pt x="766" y="392"/>
                  </a:cubicBezTo>
                  <a:cubicBezTo>
                    <a:pt x="789" y="392"/>
                    <a:pt x="789" y="392"/>
                    <a:pt x="789" y="392"/>
                  </a:cubicBezTo>
                  <a:cubicBezTo>
                    <a:pt x="789" y="368"/>
                    <a:pt x="789" y="368"/>
                    <a:pt x="789" y="368"/>
                  </a:cubicBezTo>
                  <a:cubicBezTo>
                    <a:pt x="789" y="368"/>
                    <a:pt x="789" y="368"/>
                    <a:pt x="789" y="368"/>
                  </a:cubicBezTo>
                  <a:close/>
                  <a:moveTo>
                    <a:pt x="680" y="335"/>
                  </a:moveTo>
                  <a:cubicBezTo>
                    <a:pt x="656" y="335"/>
                    <a:pt x="656" y="335"/>
                    <a:pt x="656" y="335"/>
                  </a:cubicBezTo>
                  <a:cubicBezTo>
                    <a:pt x="656" y="358"/>
                    <a:pt x="656" y="358"/>
                    <a:pt x="656" y="358"/>
                  </a:cubicBezTo>
                  <a:cubicBezTo>
                    <a:pt x="680" y="358"/>
                    <a:pt x="680" y="358"/>
                    <a:pt x="680" y="358"/>
                  </a:cubicBezTo>
                  <a:cubicBezTo>
                    <a:pt x="680" y="335"/>
                    <a:pt x="680" y="335"/>
                    <a:pt x="680" y="335"/>
                  </a:cubicBezTo>
                  <a:cubicBezTo>
                    <a:pt x="680" y="335"/>
                    <a:pt x="680" y="335"/>
                    <a:pt x="680" y="335"/>
                  </a:cubicBezTo>
                  <a:close/>
                  <a:moveTo>
                    <a:pt x="717" y="335"/>
                  </a:moveTo>
                  <a:cubicBezTo>
                    <a:pt x="693" y="335"/>
                    <a:pt x="693" y="335"/>
                    <a:pt x="693" y="335"/>
                  </a:cubicBezTo>
                  <a:cubicBezTo>
                    <a:pt x="693" y="358"/>
                    <a:pt x="693" y="358"/>
                    <a:pt x="693" y="358"/>
                  </a:cubicBezTo>
                  <a:cubicBezTo>
                    <a:pt x="717" y="358"/>
                    <a:pt x="717" y="358"/>
                    <a:pt x="717" y="358"/>
                  </a:cubicBezTo>
                  <a:cubicBezTo>
                    <a:pt x="717" y="335"/>
                    <a:pt x="717" y="335"/>
                    <a:pt x="717" y="335"/>
                  </a:cubicBezTo>
                  <a:cubicBezTo>
                    <a:pt x="717" y="335"/>
                    <a:pt x="717" y="335"/>
                    <a:pt x="717" y="335"/>
                  </a:cubicBezTo>
                  <a:close/>
                  <a:moveTo>
                    <a:pt x="753" y="335"/>
                  </a:moveTo>
                  <a:cubicBezTo>
                    <a:pt x="729" y="335"/>
                    <a:pt x="729" y="335"/>
                    <a:pt x="729" y="335"/>
                  </a:cubicBezTo>
                  <a:cubicBezTo>
                    <a:pt x="729" y="358"/>
                    <a:pt x="729" y="358"/>
                    <a:pt x="729" y="358"/>
                  </a:cubicBezTo>
                  <a:cubicBezTo>
                    <a:pt x="753" y="358"/>
                    <a:pt x="753" y="358"/>
                    <a:pt x="753" y="358"/>
                  </a:cubicBezTo>
                  <a:cubicBezTo>
                    <a:pt x="753" y="335"/>
                    <a:pt x="753" y="335"/>
                    <a:pt x="753" y="335"/>
                  </a:cubicBezTo>
                  <a:cubicBezTo>
                    <a:pt x="753" y="335"/>
                    <a:pt x="753" y="335"/>
                    <a:pt x="753" y="335"/>
                  </a:cubicBezTo>
                  <a:close/>
                  <a:moveTo>
                    <a:pt x="789" y="335"/>
                  </a:moveTo>
                  <a:cubicBezTo>
                    <a:pt x="766" y="335"/>
                    <a:pt x="766" y="335"/>
                    <a:pt x="766" y="335"/>
                  </a:cubicBezTo>
                  <a:cubicBezTo>
                    <a:pt x="766" y="358"/>
                    <a:pt x="766" y="358"/>
                    <a:pt x="766" y="358"/>
                  </a:cubicBezTo>
                  <a:cubicBezTo>
                    <a:pt x="789" y="358"/>
                    <a:pt x="789" y="358"/>
                    <a:pt x="789" y="358"/>
                  </a:cubicBezTo>
                  <a:cubicBezTo>
                    <a:pt x="789" y="335"/>
                    <a:pt x="789" y="335"/>
                    <a:pt x="789" y="335"/>
                  </a:cubicBezTo>
                  <a:cubicBezTo>
                    <a:pt x="789" y="335"/>
                    <a:pt x="789" y="335"/>
                    <a:pt x="789" y="335"/>
                  </a:cubicBezTo>
                  <a:close/>
                  <a:moveTo>
                    <a:pt x="680" y="301"/>
                  </a:moveTo>
                  <a:cubicBezTo>
                    <a:pt x="656" y="301"/>
                    <a:pt x="656" y="301"/>
                    <a:pt x="656" y="301"/>
                  </a:cubicBezTo>
                  <a:cubicBezTo>
                    <a:pt x="656" y="325"/>
                    <a:pt x="656" y="325"/>
                    <a:pt x="656" y="325"/>
                  </a:cubicBezTo>
                  <a:cubicBezTo>
                    <a:pt x="680" y="325"/>
                    <a:pt x="680" y="325"/>
                    <a:pt x="680" y="325"/>
                  </a:cubicBezTo>
                  <a:cubicBezTo>
                    <a:pt x="680" y="301"/>
                    <a:pt x="680" y="301"/>
                    <a:pt x="680" y="301"/>
                  </a:cubicBezTo>
                  <a:cubicBezTo>
                    <a:pt x="680" y="301"/>
                    <a:pt x="680" y="301"/>
                    <a:pt x="680" y="301"/>
                  </a:cubicBezTo>
                  <a:close/>
                  <a:moveTo>
                    <a:pt x="717" y="301"/>
                  </a:moveTo>
                  <a:cubicBezTo>
                    <a:pt x="693" y="301"/>
                    <a:pt x="693" y="301"/>
                    <a:pt x="693" y="301"/>
                  </a:cubicBezTo>
                  <a:cubicBezTo>
                    <a:pt x="693" y="325"/>
                    <a:pt x="693" y="325"/>
                    <a:pt x="693" y="325"/>
                  </a:cubicBezTo>
                  <a:cubicBezTo>
                    <a:pt x="717" y="325"/>
                    <a:pt x="717" y="325"/>
                    <a:pt x="717" y="325"/>
                  </a:cubicBezTo>
                  <a:cubicBezTo>
                    <a:pt x="717" y="301"/>
                    <a:pt x="717" y="301"/>
                    <a:pt x="717" y="301"/>
                  </a:cubicBezTo>
                  <a:cubicBezTo>
                    <a:pt x="717" y="301"/>
                    <a:pt x="717" y="301"/>
                    <a:pt x="717" y="301"/>
                  </a:cubicBezTo>
                  <a:close/>
                  <a:moveTo>
                    <a:pt x="753" y="301"/>
                  </a:moveTo>
                  <a:cubicBezTo>
                    <a:pt x="729" y="301"/>
                    <a:pt x="729" y="301"/>
                    <a:pt x="729" y="301"/>
                  </a:cubicBezTo>
                  <a:cubicBezTo>
                    <a:pt x="729" y="325"/>
                    <a:pt x="729" y="325"/>
                    <a:pt x="729" y="325"/>
                  </a:cubicBezTo>
                  <a:cubicBezTo>
                    <a:pt x="753" y="325"/>
                    <a:pt x="753" y="325"/>
                    <a:pt x="753" y="325"/>
                  </a:cubicBezTo>
                  <a:cubicBezTo>
                    <a:pt x="753" y="301"/>
                    <a:pt x="753" y="301"/>
                    <a:pt x="753" y="301"/>
                  </a:cubicBezTo>
                  <a:cubicBezTo>
                    <a:pt x="753" y="301"/>
                    <a:pt x="753" y="301"/>
                    <a:pt x="753" y="301"/>
                  </a:cubicBezTo>
                  <a:close/>
                  <a:moveTo>
                    <a:pt x="789" y="301"/>
                  </a:moveTo>
                  <a:cubicBezTo>
                    <a:pt x="766" y="301"/>
                    <a:pt x="766" y="301"/>
                    <a:pt x="766" y="301"/>
                  </a:cubicBezTo>
                  <a:cubicBezTo>
                    <a:pt x="766" y="325"/>
                    <a:pt x="766" y="325"/>
                    <a:pt x="766" y="325"/>
                  </a:cubicBezTo>
                  <a:cubicBezTo>
                    <a:pt x="789" y="325"/>
                    <a:pt x="789" y="325"/>
                    <a:pt x="789" y="325"/>
                  </a:cubicBezTo>
                  <a:cubicBezTo>
                    <a:pt x="789" y="301"/>
                    <a:pt x="789" y="301"/>
                    <a:pt x="789" y="301"/>
                  </a:cubicBezTo>
                  <a:cubicBezTo>
                    <a:pt x="789" y="301"/>
                    <a:pt x="789" y="301"/>
                    <a:pt x="789" y="301"/>
                  </a:cubicBezTo>
                  <a:close/>
                  <a:moveTo>
                    <a:pt x="680" y="268"/>
                  </a:moveTo>
                  <a:cubicBezTo>
                    <a:pt x="656" y="268"/>
                    <a:pt x="656" y="268"/>
                    <a:pt x="656" y="268"/>
                  </a:cubicBezTo>
                  <a:cubicBezTo>
                    <a:pt x="656" y="291"/>
                    <a:pt x="656" y="291"/>
                    <a:pt x="656" y="291"/>
                  </a:cubicBezTo>
                  <a:cubicBezTo>
                    <a:pt x="680" y="291"/>
                    <a:pt x="680" y="291"/>
                    <a:pt x="680" y="291"/>
                  </a:cubicBezTo>
                  <a:cubicBezTo>
                    <a:pt x="680" y="268"/>
                    <a:pt x="680" y="268"/>
                    <a:pt x="680" y="268"/>
                  </a:cubicBezTo>
                  <a:cubicBezTo>
                    <a:pt x="680" y="268"/>
                    <a:pt x="680" y="268"/>
                    <a:pt x="680" y="268"/>
                  </a:cubicBezTo>
                  <a:close/>
                  <a:moveTo>
                    <a:pt x="717" y="268"/>
                  </a:moveTo>
                  <a:cubicBezTo>
                    <a:pt x="693" y="268"/>
                    <a:pt x="693" y="268"/>
                    <a:pt x="693" y="268"/>
                  </a:cubicBezTo>
                  <a:cubicBezTo>
                    <a:pt x="693" y="291"/>
                    <a:pt x="693" y="291"/>
                    <a:pt x="693" y="291"/>
                  </a:cubicBezTo>
                  <a:cubicBezTo>
                    <a:pt x="717" y="291"/>
                    <a:pt x="717" y="291"/>
                    <a:pt x="717" y="291"/>
                  </a:cubicBezTo>
                  <a:cubicBezTo>
                    <a:pt x="717" y="268"/>
                    <a:pt x="717" y="268"/>
                    <a:pt x="717" y="268"/>
                  </a:cubicBezTo>
                  <a:cubicBezTo>
                    <a:pt x="717" y="268"/>
                    <a:pt x="717" y="268"/>
                    <a:pt x="717" y="268"/>
                  </a:cubicBezTo>
                  <a:close/>
                  <a:moveTo>
                    <a:pt x="753" y="268"/>
                  </a:moveTo>
                  <a:cubicBezTo>
                    <a:pt x="729" y="268"/>
                    <a:pt x="729" y="268"/>
                    <a:pt x="729" y="268"/>
                  </a:cubicBezTo>
                  <a:cubicBezTo>
                    <a:pt x="729" y="291"/>
                    <a:pt x="729" y="291"/>
                    <a:pt x="729" y="291"/>
                  </a:cubicBezTo>
                  <a:cubicBezTo>
                    <a:pt x="753" y="291"/>
                    <a:pt x="753" y="291"/>
                    <a:pt x="753" y="291"/>
                  </a:cubicBezTo>
                  <a:cubicBezTo>
                    <a:pt x="753" y="268"/>
                    <a:pt x="753" y="268"/>
                    <a:pt x="753" y="268"/>
                  </a:cubicBezTo>
                  <a:cubicBezTo>
                    <a:pt x="753" y="268"/>
                    <a:pt x="753" y="268"/>
                    <a:pt x="753" y="268"/>
                  </a:cubicBezTo>
                  <a:close/>
                  <a:moveTo>
                    <a:pt x="789" y="268"/>
                  </a:moveTo>
                  <a:cubicBezTo>
                    <a:pt x="766" y="268"/>
                    <a:pt x="766" y="268"/>
                    <a:pt x="766" y="268"/>
                  </a:cubicBezTo>
                  <a:cubicBezTo>
                    <a:pt x="766" y="291"/>
                    <a:pt x="766" y="291"/>
                    <a:pt x="766" y="291"/>
                  </a:cubicBezTo>
                  <a:cubicBezTo>
                    <a:pt x="789" y="291"/>
                    <a:pt x="789" y="291"/>
                    <a:pt x="789" y="291"/>
                  </a:cubicBezTo>
                  <a:cubicBezTo>
                    <a:pt x="789" y="268"/>
                    <a:pt x="789" y="268"/>
                    <a:pt x="789" y="268"/>
                  </a:cubicBezTo>
                  <a:cubicBezTo>
                    <a:pt x="789" y="268"/>
                    <a:pt x="789" y="268"/>
                    <a:pt x="789" y="268"/>
                  </a:cubicBezTo>
                  <a:close/>
                  <a:moveTo>
                    <a:pt x="680" y="234"/>
                  </a:moveTo>
                  <a:cubicBezTo>
                    <a:pt x="656" y="234"/>
                    <a:pt x="656" y="234"/>
                    <a:pt x="656" y="234"/>
                  </a:cubicBezTo>
                  <a:cubicBezTo>
                    <a:pt x="656" y="258"/>
                    <a:pt x="656" y="258"/>
                    <a:pt x="656" y="258"/>
                  </a:cubicBezTo>
                  <a:cubicBezTo>
                    <a:pt x="680" y="258"/>
                    <a:pt x="680" y="258"/>
                    <a:pt x="680" y="258"/>
                  </a:cubicBezTo>
                  <a:cubicBezTo>
                    <a:pt x="680" y="234"/>
                    <a:pt x="680" y="234"/>
                    <a:pt x="680" y="234"/>
                  </a:cubicBezTo>
                  <a:cubicBezTo>
                    <a:pt x="680" y="234"/>
                    <a:pt x="680" y="234"/>
                    <a:pt x="680" y="234"/>
                  </a:cubicBezTo>
                  <a:close/>
                  <a:moveTo>
                    <a:pt x="717" y="234"/>
                  </a:moveTo>
                  <a:cubicBezTo>
                    <a:pt x="693" y="234"/>
                    <a:pt x="693" y="234"/>
                    <a:pt x="693" y="234"/>
                  </a:cubicBezTo>
                  <a:cubicBezTo>
                    <a:pt x="693" y="258"/>
                    <a:pt x="693" y="258"/>
                    <a:pt x="693" y="258"/>
                  </a:cubicBezTo>
                  <a:cubicBezTo>
                    <a:pt x="717" y="258"/>
                    <a:pt x="717" y="258"/>
                    <a:pt x="717" y="258"/>
                  </a:cubicBezTo>
                  <a:cubicBezTo>
                    <a:pt x="717" y="234"/>
                    <a:pt x="717" y="234"/>
                    <a:pt x="717" y="234"/>
                  </a:cubicBezTo>
                  <a:cubicBezTo>
                    <a:pt x="717" y="234"/>
                    <a:pt x="717" y="234"/>
                    <a:pt x="717" y="234"/>
                  </a:cubicBezTo>
                  <a:close/>
                  <a:moveTo>
                    <a:pt x="753" y="234"/>
                  </a:moveTo>
                  <a:cubicBezTo>
                    <a:pt x="729" y="234"/>
                    <a:pt x="729" y="234"/>
                    <a:pt x="729" y="234"/>
                  </a:cubicBezTo>
                  <a:cubicBezTo>
                    <a:pt x="729" y="258"/>
                    <a:pt x="729" y="258"/>
                    <a:pt x="729" y="258"/>
                  </a:cubicBezTo>
                  <a:cubicBezTo>
                    <a:pt x="753" y="258"/>
                    <a:pt x="753" y="258"/>
                    <a:pt x="753" y="258"/>
                  </a:cubicBezTo>
                  <a:cubicBezTo>
                    <a:pt x="753" y="234"/>
                    <a:pt x="753" y="234"/>
                    <a:pt x="753" y="234"/>
                  </a:cubicBezTo>
                  <a:cubicBezTo>
                    <a:pt x="753" y="234"/>
                    <a:pt x="753" y="234"/>
                    <a:pt x="753" y="234"/>
                  </a:cubicBezTo>
                  <a:close/>
                  <a:moveTo>
                    <a:pt x="789" y="234"/>
                  </a:moveTo>
                  <a:cubicBezTo>
                    <a:pt x="766" y="234"/>
                    <a:pt x="766" y="234"/>
                    <a:pt x="766" y="234"/>
                  </a:cubicBezTo>
                  <a:cubicBezTo>
                    <a:pt x="766" y="258"/>
                    <a:pt x="766" y="258"/>
                    <a:pt x="766" y="258"/>
                  </a:cubicBezTo>
                  <a:cubicBezTo>
                    <a:pt x="789" y="258"/>
                    <a:pt x="789" y="258"/>
                    <a:pt x="789" y="258"/>
                  </a:cubicBezTo>
                  <a:cubicBezTo>
                    <a:pt x="789" y="234"/>
                    <a:pt x="789" y="234"/>
                    <a:pt x="789" y="234"/>
                  </a:cubicBezTo>
                  <a:cubicBezTo>
                    <a:pt x="789" y="234"/>
                    <a:pt x="789" y="234"/>
                    <a:pt x="789" y="234"/>
                  </a:cubicBezTo>
                  <a:close/>
                  <a:moveTo>
                    <a:pt x="680" y="201"/>
                  </a:moveTo>
                  <a:cubicBezTo>
                    <a:pt x="656" y="201"/>
                    <a:pt x="656" y="201"/>
                    <a:pt x="656" y="201"/>
                  </a:cubicBezTo>
                  <a:cubicBezTo>
                    <a:pt x="656" y="225"/>
                    <a:pt x="656" y="225"/>
                    <a:pt x="656" y="225"/>
                  </a:cubicBezTo>
                  <a:cubicBezTo>
                    <a:pt x="680" y="225"/>
                    <a:pt x="680" y="225"/>
                    <a:pt x="680" y="225"/>
                  </a:cubicBezTo>
                  <a:cubicBezTo>
                    <a:pt x="680" y="201"/>
                    <a:pt x="680" y="201"/>
                    <a:pt x="680" y="201"/>
                  </a:cubicBezTo>
                  <a:cubicBezTo>
                    <a:pt x="680" y="201"/>
                    <a:pt x="680" y="201"/>
                    <a:pt x="680" y="201"/>
                  </a:cubicBezTo>
                  <a:close/>
                  <a:moveTo>
                    <a:pt x="717" y="201"/>
                  </a:moveTo>
                  <a:cubicBezTo>
                    <a:pt x="693" y="201"/>
                    <a:pt x="693" y="201"/>
                    <a:pt x="693" y="201"/>
                  </a:cubicBezTo>
                  <a:cubicBezTo>
                    <a:pt x="693" y="225"/>
                    <a:pt x="693" y="225"/>
                    <a:pt x="693" y="225"/>
                  </a:cubicBezTo>
                  <a:cubicBezTo>
                    <a:pt x="717" y="225"/>
                    <a:pt x="717" y="225"/>
                    <a:pt x="717" y="225"/>
                  </a:cubicBezTo>
                  <a:cubicBezTo>
                    <a:pt x="717" y="201"/>
                    <a:pt x="717" y="201"/>
                    <a:pt x="717" y="201"/>
                  </a:cubicBezTo>
                  <a:cubicBezTo>
                    <a:pt x="717" y="201"/>
                    <a:pt x="717" y="201"/>
                    <a:pt x="717" y="201"/>
                  </a:cubicBezTo>
                  <a:close/>
                  <a:moveTo>
                    <a:pt x="753" y="201"/>
                  </a:moveTo>
                  <a:cubicBezTo>
                    <a:pt x="729" y="201"/>
                    <a:pt x="729" y="201"/>
                    <a:pt x="729" y="201"/>
                  </a:cubicBezTo>
                  <a:cubicBezTo>
                    <a:pt x="729" y="225"/>
                    <a:pt x="729" y="225"/>
                    <a:pt x="729" y="225"/>
                  </a:cubicBezTo>
                  <a:cubicBezTo>
                    <a:pt x="753" y="225"/>
                    <a:pt x="753" y="225"/>
                    <a:pt x="753" y="225"/>
                  </a:cubicBezTo>
                  <a:cubicBezTo>
                    <a:pt x="753" y="201"/>
                    <a:pt x="753" y="201"/>
                    <a:pt x="753" y="201"/>
                  </a:cubicBezTo>
                  <a:cubicBezTo>
                    <a:pt x="753" y="201"/>
                    <a:pt x="753" y="201"/>
                    <a:pt x="753" y="201"/>
                  </a:cubicBezTo>
                  <a:close/>
                  <a:moveTo>
                    <a:pt x="789" y="201"/>
                  </a:moveTo>
                  <a:cubicBezTo>
                    <a:pt x="766" y="201"/>
                    <a:pt x="766" y="201"/>
                    <a:pt x="766" y="201"/>
                  </a:cubicBezTo>
                  <a:cubicBezTo>
                    <a:pt x="766" y="225"/>
                    <a:pt x="766" y="225"/>
                    <a:pt x="766" y="225"/>
                  </a:cubicBezTo>
                  <a:cubicBezTo>
                    <a:pt x="789" y="225"/>
                    <a:pt x="789" y="225"/>
                    <a:pt x="789" y="225"/>
                  </a:cubicBezTo>
                  <a:cubicBezTo>
                    <a:pt x="789" y="201"/>
                    <a:pt x="789" y="201"/>
                    <a:pt x="789" y="201"/>
                  </a:cubicBezTo>
                  <a:cubicBezTo>
                    <a:pt x="789" y="201"/>
                    <a:pt x="789" y="201"/>
                    <a:pt x="789" y="201"/>
                  </a:cubicBezTo>
                  <a:close/>
                  <a:moveTo>
                    <a:pt x="680" y="168"/>
                  </a:moveTo>
                  <a:cubicBezTo>
                    <a:pt x="656" y="168"/>
                    <a:pt x="656" y="168"/>
                    <a:pt x="656" y="168"/>
                  </a:cubicBezTo>
                  <a:cubicBezTo>
                    <a:pt x="656" y="191"/>
                    <a:pt x="656" y="191"/>
                    <a:pt x="656" y="191"/>
                  </a:cubicBezTo>
                  <a:cubicBezTo>
                    <a:pt x="680" y="191"/>
                    <a:pt x="680" y="191"/>
                    <a:pt x="680" y="191"/>
                  </a:cubicBezTo>
                  <a:cubicBezTo>
                    <a:pt x="680" y="168"/>
                    <a:pt x="680" y="168"/>
                    <a:pt x="680" y="168"/>
                  </a:cubicBezTo>
                  <a:cubicBezTo>
                    <a:pt x="680" y="168"/>
                    <a:pt x="680" y="168"/>
                    <a:pt x="680" y="168"/>
                  </a:cubicBezTo>
                  <a:close/>
                  <a:moveTo>
                    <a:pt x="717" y="168"/>
                  </a:moveTo>
                  <a:cubicBezTo>
                    <a:pt x="693" y="168"/>
                    <a:pt x="693" y="168"/>
                    <a:pt x="693" y="168"/>
                  </a:cubicBezTo>
                  <a:cubicBezTo>
                    <a:pt x="693" y="191"/>
                    <a:pt x="693" y="191"/>
                    <a:pt x="693" y="191"/>
                  </a:cubicBezTo>
                  <a:cubicBezTo>
                    <a:pt x="717" y="191"/>
                    <a:pt x="717" y="191"/>
                    <a:pt x="717" y="191"/>
                  </a:cubicBezTo>
                  <a:cubicBezTo>
                    <a:pt x="717" y="168"/>
                    <a:pt x="717" y="168"/>
                    <a:pt x="717" y="168"/>
                  </a:cubicBezTo>
                  <a:cubicBezTo>
                    <a:pt x="717" y="168"/>
                    <a:pt x="717" y="168"/>
                    <a:pt x="717" y="168"/>
                  </a:cubicBezTo>
                  <a:close/>
                  <a:moveTo>
                    <a:pt x="753" y="168"/>
                  </a:moveTo>
                  <a:cubicBezTo>
                    <a:pt x="729" y="168"/>
                    <a:pt x="729" y="168"/>
                    <a:pt x="729" y="168"/>
                  </a:cubicBezTo>
                  <a:cubicBezTo>
                    <a:pt x="729" y="191"/>
                    <a:pt x="729" y="191"/>
                    <a:pt x="729" y="191"/>
                  </a:cubicBezTo>
                  <a:cubicBezTo>
                    <a:pt x="753" y="191"/>
                    <a:pt x="753" y="191"/>
                    <a:pt x="753" y="191"/>
                  </a:cubicBezTo>
                  <a:cubicBezTo>
                    <a:pt x="753" y="168"/>
                    <a:pt x="753" y="168"/>
                    <a:pt x="753" y="168"/>
                  </a:cubicBezTo>
                  <a:cubicBezTo>
                    <a:pt x="753" y="168"/>
                    <a:pt x="753" y="168"/>
                    <a:pt x="753" y="168"/>
                  </a:cubicBezTo>
                  <a:close/>
                  <a:moveTo>
                    <a:pt x="680" y="134"/>
                  </a:moveTo>
                  <a:cubicBezTo>
                    <a:pt x="656" y="134"/>
                    <a:pt x="656" y="134"/>
                    <a:pt x="656" y="134"/>
                  </a:cubicBezTo>
                  <a:cubicBezTo>
                    <a:pt x="656" y="158"/>
                    <a:pt x="656" y="158"/>
                    <a:pt x="656" y="158"/>
                  </a:cubicBezTo>
                  <a:cubicBezTo>
                    <a:pt x="680" y="158"/>
                    <a:pt x="680" y="158"/>
                    <a:pt x="680" y="158"/>
                  </a:cubicBezTo>
                  <a:cubicBezTo>
                    <a:pt x="680" y="134"/>
                    <a:pt x="680" y="134"/>
                    <a:pt x="680" y="134"/>
                  </a:cubicBezTo>
                  <a:cubicBezTo>
                    <a:pt x="680" y="134"/>
                    <a:pt x="680" y="134"/>
                    <a:pt x="680" y="134"/>
                  </a:cubicBezTo>
                  <a:close/>
                  <a:moveTo>
                    <a:pt x="717" y="134"/>
                  </a:moveTo>
                  <a:cubicBezTo>
                    <a:pt x="693" y="134"/>
                    <a:pt x="693" y="134"/>
                    <a:pt x="693" y="134"/>
                  </a:cubicBezTo>
                  <a:cubicBezTo>
                    <a:pt x="693" y="158"/>
                    <a:pt x="693" y="158"/>
                    <a:pt x="693" y="158"/>
                  </a:cubicBezTo>
                  <a:cubicBezTo>
                    <a:pt x="717" y="158"/>
                    <a:pt x="717" y="158"/>
                    <a:pt x="717" y="158"/>
                  </a:cubicBezTo>
                  <a:cubicBezTo>
                    <a:pt x="717" y="134"/>
                    <a:pt x="717" y="134"/>
                    <a:pt x="717" y="134"/>
                  </a:cubicBezTo>
                  <a:cubicBezTo>
                    <a:pt x="717" y="134"/>
                    <a:pt x="717" y="134"/>
                    <a:pt x="717" y="134"/>
                  </a:cubicBezTo>
                  <a:close/>
                  <a:moveTo>
                    <a:pt x="753" y="134"/>
                  </a:moveTo>
                  <a:cubicBezTo>
                    <a:pt x="729" y="134"/>
                    <a:pt x="729" y="134"/>
                    <a:pt x="729" y="134"/>
                  </a:cubicBezTo>
                  <a:cubicBezTo>
                    <a:pt x="729" y="158"/>
                    <a:pt x="729" y="158"/>
                    <a:pt x="729" y="158"/>
                  </a:cubicBezTo>
                  <a:cubicBezTo>
                    <a:pt x="753" y="158"/>
                    <a:pt x="753" y="158"/>
                    <a:pt x="753" y="158"/>
                  </a:cubicBezTo>
                  <a:cubicBezTo>
                    <a:pt x="753" y="134"/>
                    <a:pt x="753" y="134"/>
                    <a:pt x="753" y="134"/>
                  </a:cubicBezTo>
                  <a:cubicBezTo>
                    <a:pt x="753" y="134"/>
                    <a:pt x="753" y="134"/>
                    <a:pt x="753" y="134"/>
                  </a:cubicBezTo>
                  <a:close/>
                  <a:moveTo>
                    <a:pt x="717" y="100"/>
                  </a:moveTo>
                  <a:cubicBezTo>
                    <a:pt x="693" y="100"/>
                    <a:pt x="693" y="100"/>
                    <a:pt x="693" y="100"/>
                  </a:cubicBezTo>
                  <a:cubicBezTo>
                    <a:pt x="693" y="124"/>
                    <a:pt x="693" y="124"/>
                    <a:pt x="693" y="124"/>
                  </a:cubicBezTo>
                  <a:cubicBezTo>
                    <a:pt x="717" y="124"/>
                    <a:pt x="717" y="124"/>
                    <a:pt x="717" y="124"/>
                  </a:cubicBezTo>
                  <a:cubicBezTo>
                    <a:pt x="717" y="100"/>
                    <a:pt x="717" y="100"/>
                    <a:pt x="717" y="100"/>
                  </a:cubicBezTo>
                  <a:cubicBezTo>
                    <a:pt x="717" y="100"/>
                    <a:pt x="717" y="100"/>
                    <a:pt x="717" y="100"/>
                  </a:cubicBezTo>
                  <a:close/>
                  <a:moveTo>
                    <a:pt x="717" y="67"/>
                  </a:moveTo>
                  <a:cubicBezTo>
                    <a:pt x="693" y="67"/>
                    <a:pt x="693" y="67"/>
                    <a:pt x="693" y="67"/>
                  </a:cubicBezTo>
                  <a:cubicBezTo>
                    <a:pt x="693" y="90"/>
                    <a:pt x="693" y="90"/>
                    <a:pt x="693" y="90"/>
                  </a:cubicBezTo>
                  <a:cubicBezTo>
                    <a:pt x="717" y="90"/>
                    <a:pt x="717" y="90"/>
                    <a:pt x="717" y="90"/>
                  </a:cubicBezTo>
                  <a:cubicBezTo>
                    <a:pt x="717" y="67"/>
                    <a:pt x="717" y="67"/>
                    <a:pt x="717" y="67"/>
                  </a:cubicBezTo>
                  <a:cubicBezTo>
                    <a:pt x="717" y="67"/>
                    <a:pt x="717" y="67"/>
                    <a:pt x="717" y="67"/>
                  </a:cubicBezTo>
                  <a:close/>
                  <a:moveTo>
                    <a:pt x="425" y="67"/>
                  </a:moveTo>
                  <a:cubicBezTo>
                    <a:pt x="401" y="67"/>
                    <a:pt x="401" y="67"/>
                    <a:pt x="401" y="67"/>
                  </a:cubicBezTo>
                  <a:cubicBezTo>
                    <a:pt x="401" y="90"/>
                    <a:pt x="401" y="90"/>
                    <a:pt x="401" y="90"/>
                  </a:cubicBezTo>
                  <a:cubicBezTo>
                    <a:pt x="425" y="90"/>
                    <a:pt x="425" y="90"/>
                    <a:pt x="425" y="90"/>
                  </a:cubicBezTo>
                  <a:cubicBezTo>
                    <a:pt x="425" y="67"/>
                    <a:pt x="425" y="67"/>
                    <a:pt x="425" y="67"/>
                  </a:cubicBezTo>
                  <a:cubicBezTo>
                    <a:pt x="425" y="67"/>
                    <a:pt x="425" y="67"/>
                    <a:pt x="425" y="67"/>
                  </a:cubicBezTo>
                  <a:close/>
                  <a:moveTo>
                    <a:pt x="61" y="33"/>
                  </a:moveTo>
                  <a:cubicBezTo>
                    <a:pt x="37" y="33"/>
                    <a:pt x="37" y="33"/>
                    <a:pt x="37" y="33"/>
                  </a:cubicBezTo>
                  <a:cubicBezTo>
                    <a:pt x="37" y="57"/>
                    <a:pt x="37" y="57"/>
                    <a:pt x="37" y="57"/>
                  </a:cubicBezTo>
                  <a:cubicBezTo>
                    <a:pt x="61" y="57"/>
                    <a:pt x="61" y="57"/>
                    <a:pt x="61" y="57"/>
                  </a:cubicBezTo>
                  <a:cubicBezTo>
                    <a:pt x="61" y="33"/>
                    <a:pt x="61" y="33"/>
                    <a:pt x="61" y="33"/>
                  </a:cubicBezTo>
                  <a:cubicBezTo>
                    <a:pt x="61" y="33"/>
                    <a:pt x="61" y="33"/>
                    <a:pt x="61" y="33"/>
                  </a:cubicBezTo>
                  <a:close/>
                  <a:moveTo>
                    <a:pt x="170" y="33"/>
                  </a:moveTo>
                  <a:cubicBezTo>
                    <a:pt x="146" y="33"/>
                    <a:pt x="146" y="33"/>
                    <a:pt x="146" y="33"/>
                  </a:cubicBezTo>
                  <a:cubicBezTo>
                    <a:pt x="146" y="57"/>
                    <a:pt x="146" y="57"/>
                    <a:pt x="146" y="57"/>
                  </a:cubicBezTo>
                  <a:cubicBezTo>
                    <a:pt x="170" y="57"/>
                    <a:pt x="170" y="57"/>
                    <a:pt x="170" y="57"/>
                  </a:cubicBezTo>
                  <a:cubicBezTo>
                    <a:pt x="170" y="33"/>
                    <a:pt x="170" y="33"/>
                    <a:pt x="170" y="33"/>
                  </a:cubicBezTo>
                  <a:cubicBezTo>
                    <a:pt x="170" y="33"/>
                    <a:pt x="170" y="33"/>
                    <a:pt x="170" y="33"/>
                  </a:cubicBezTo>
                  <a:close/>
                  <a:moveTo>
                    <a:pt x="61" y="0"/>
                  </a:moveTo>
                  <a:cubicBezTo>
                    <a:pt x="37" y="0"/>
                    <a:pt x="37" y="0"/>
                    <a:pt x="37" y="0"/>
                  </a:cubicBezTo>
                  <a:cubicBezTo>
                    <a:pt x="37" y="24"/>
                    <a:pt x="37" y="24"/>
                    <a:pt x="37" y="24"/>
                  </a:cubicBezTo>
                  <a:cubicBezTo>
                    <a:pt x="61" y="24"/>
                    <a:pt x="61" y="24"/>
                    <a:pt x="61" y="24"/>
                  </a:cubicBezTo>
                  <a:cubicBezTo>
                    <a:pt x="61" y="0"/>
                    <a:pt x="61" y="0"/>
                    <a:pt x="61" y="0"/>
                  </a:cubicBezTo>
                  <a:cubicBezTo>
                    <a:pt x="61" y="0"/>
                    <a:pt x="61" y="0"/>
                    <a:pt x="61" y="0"/>
                  </a:cubicBezTo>
                  <a:close/>
                  <a:moveTo>
                    <a:pt x="823" y="368"/>
                  </a:moveTo>
                  <a:cubicBezTo>
                    <a:pt x="799" y="368"/>
                    <a:pt x="799" y="368"/>
                    <a:pt x="799" y="368"/>
                  </a:cubicBezTo>
                  <a:cubicBezTo>
                    <a:pt x="799" y="392"/>
                    <a:pt x="799" y="392"/>
                    <a:pt x="799" y="392"/>
                  </a:cubicBezTo>
                  <a:cubicBezTo>
                    <a:pt x="823" y="392"/>
                    <a:pt x="823" y="392"/>
                    <a:pt x="823" y="392"/>
                  </a:cubicBezTo>
                  <a:cubicBezTo>
                    <a:pt x="823" y="368"/>
                    <a:pt x="823" y="368"/>
                    <a:pt x="823" y="368"/>
                  </a:cubicBezTo>
                  <a:cubicBezTo>
                    <a:pt x="823" y="368"/>
                    <a:pt x="823" y="368"/>
                    <a:pt x="823" y="368"/>
                  </a:cubicBezTo>
                  <a:close/>
                  <a:moveTo>
                    <a:pt x="859" y="368"/>
                  </a:moveTo>
                  <a:cubicBezTo>
                    <a:pt x="835" y="368"/>
                    <a:pt x="835" y="368"/>
                    <a:pt x="835" y="368"/>
                  </a:cubicBezTo>
                  <a:cubicBezTo>
                    <a:pt x="835" y="392"/>
                    <a:pt x="835" y="392"/>
                    <a:pt x="835" y="392"/>
                  </a:cubicBezTo>
                  <a:cubicBezTo>
                    <a:pt x="859" y="392"/>
                    <a:pt x="859" y="392"/>
                    <a:pt x="859" y="392"/>
                  </a:cubicBezTo>
                  <a:cubicBezTo>
                    <a:pt x="859" y="368"/>
                    <a:pt x="859" y="368"/>
                    <a:pt x="859" y="368"/>
                  </a:cubicBezTo>
                  <a:cubicBezTo>
                    <a:pt x="859" y="368"/>
                    <a:pt x="859" y="368"/>
                    <a:pt x="859" y="368"/>
                  </a:cubicBezTo>
                  <a:close/>
                  <a:moveTo>
                    <a:pt x="895" y="368"/>
                  </a:moveTo>
                  <a:cubicBezTo>
                    <a:pt x="872" y="368"/>
                    <a:pt x="872" y="368"/>
                    <a:pt x="872" y="368"/>
                  </a:cubicBezTo>
                  <a:cubicBezTo>
                    <a:pt x="872" y="392"/>
                    <a:pt x="872" y="392"/>
                    <a:pt x="872" y="392"/>
                  </a:cubicBezTo>
                  <a:cubicBezTo>
                    <a:pt x="895" y="392"/>
                    <a:pt x="895" y="392"/>
                    <a:pt x="895" y="392"/>
                  </a:cubicBezTo>
                  <a:cubicBezTo>
                    <a:pt x="895" y="368"/>
                    <a:pt x="895" y="368"/>
                    <a:pt x="895" y="368"/>
                  </a:cubicBezTo>
                  <a:cubicBezTo>
                    <a:pt x="895" y="368"/>
                    <a:pt x="895" y="368"/>
                    <a:pt x="895" y="368"/>
                  </a:cubicBezTo>
                  <a:close/>
                  <a:moveTo>
                    <a:pt x="932" y="368"/>
                  </a:moveTo>
                  <a:cubicBezTo>
                    <a:pt x="909" y="368"/>
                    <a:pt x="909" y="368"/>
                    <a:pt x="909" y="368"/>
                  </a:cubicBezTo>
                  <a:cubicBezTo>
                    <a:pt x="909" y="392"/>
                    <a:pt x="909" y="392"/>
                    <a:pt x="909" y="392"/>
                  </a:cubicBezTo>
                  <a:cubicBezTo>
                    <a:pt x="932" y="392"/>
                    <a:pt x="932" y="392"/>
                    <a:pt x="932" y="392"/>
                  </a:cubicBezTo>
                  <a:cubicBezTo>
                    <a:pt x="932" y="368"/>
                    <a:pt x="932" y="368"/>
                    <a:pt x="932" y="368"/>
                  </a:cubicBezTo>
                  <a:cubicBezTo>
                    <a:pt x="932" y="368"/>
                    <a:pt x="932" y="368"/>
                    <a:pt x="932" y="368"/>
                  </a:cubicBezTo>
                  <a:close/>
                  <a:moveTo>
                    <a:pt x="823" y="335"/>
                  </a:moveTo>
                  <a:cubicBezTo>
                    <a:pt x="799" y="335"/>
                    <a:pt x="799" y="335"/>
                    <a:pt x="799" y="335"/>
                  </a:cubicBezTo>
                  <a:cubicBezTo>
                    <a:pt x="799" y="358"/>
                    <a:pt x="799" y="358"/>
                    <a:pt x="799" y="358"/>
                  </a:cubicBezTo>
                  <a:cubicBezTo>
                    <a:pt x="823" y="358"/>
                    <a:pt x="823" y="358"/>
                    <a:pt x="823" y="358"/>
                  </a:cubicBezTo>
                  <a:cubicBezTo>
                    <a:pt x="823" y="335"/>
                    <a:pt x="823" y="335"/>
                    <a:pt x="823" y="335"/>
                  </a:cubicBezTo>
                  <a:cubicBezTo>
                    <a:pt x="823" y="335"/>
                    <a:pt x="823" y="335"/>
                    <a:pt x="823" y="335"/>
                  </a:cubicBezTo>
                  <a:close/>
                  <a:moveTo>
                    <a:pt x="859" y="335"/>
                  </a:moveTo>
                  <a:cubicBezTo>
                    <a:pt x="835" y="335"/>
                    <a:pt x="835" y="335"/>
                    <a:pt x="835" y="335"/>
                  </a:cubicBezTo>
                  <a:cubicBezTo>
                    <a:pt x="835" y="358"/>
                    <a:pt x="835" y="358"/>
                    <a:pt x="835" y="358"/>
                  </a:cubicBezTo>
                  <a:cubicBezTo>
                    <a:pt x="859" y="358"/>
                    <a:pt x="859" y="358"/>
                    <a:pt x="859" y="358"/>
                  </a:cubicBezTo>
                  <a:cubicBezTo>
                    <a:pt x="859" y="335"/>
                    <a:pt x="859" y="335"/>
                    <a:pt x="859" y="335"/>
                  </a:cubicBezTo>
                  <a:cubicBezTo>
                    <a:pt x="859" y="335"/>
                    <a:pt x="859" y="335"/>
                    <a:pt x="859" y="335"/>
                  </a:cubicBezTo>
                  <a:close/>
                  <a:moveTo>
                    <a:pt x="895" y="335"/>
                  </a:moveTo>
                  <a:cubicBezTo>
                    <a:pt x="872" y="335"/>
                    <a:pt x="872" y="335"/>
                    <a:pt x="872" y="335"/>
                  </a:cubicBezTo>
                  <a:cubicBezTo>
                    <a:pt x="872" y="358"/>
                    <a:pt x="872" y="358"/>
                    <a:pt x="872" y="358"/>
                  </a:cubicBezTo>
                  <a:cubicBezTo>
                    <a:pt x="895" y="358"/>
                    <a:pt x="895" y="358"/>
                    <a:pt x="895" y="358"/>
                  </a:cubicBezTo>
                  <a:cubicBezTo>
                    <a:pt x="895" y="335"/>
                    <a:pt x="895" y="335"/>
                    <a:pt x="895" y="335"/>
                  </a:cubicBezTo>
                  <a:cubicBezTo>
                    <a:pt x="895" y="335"/>
                    <a:pt x="895" y="335"/>
                    <a:pt x="895" y="335"/>
                  </a:cubicBezTo>
                  <a:close/>
                  <a:moveTo>
                    <a:pt x="932" y="335"/>
                  </a:moveTo>
                  <a:cubicBezTo>
                    <a:pt x="909" y="335"/>
                    <a:pt x="909" y="335"/>
                    <a:pt x="909" y="335"/>
                  </a:cubicBezTo>
                  <a:cubicBezTo>
                    <a:pt x="909" y="358"/>
                    <a:pt x="909" y="358"/>
                    <a:pt x="909" y="358"/>
                  </a:cubicBezTo>
                  <a:cubicBezTo>
                    <a:pt x="932" y="358"/>
                    <a:pt x="932" y="358"/>
                    <a:pt x="932" y="358"/>
                  </a:cubicBezTo>
                  <a:cubicBezTo>
                    <a:pt x="932" y="335"/>
                    <a:pt x="932" y="335"/>
                    <a:pt x="932" y="335"/>
                  </a:cubicBezTo>
                  <a:cubicBezTo>
                    <a:pt x="932" y="335"/>
                    <a:pt x="932" y="335"/>
                    <a:pt x="932" y="335"/>
                  </a:cubicBezTo>
                  <a:close/>
                  <a:moveTo>
                    <a:pt x="823" y="301"/>
                  </a:moveTo>
                  <a:cubicBezTo>
                    <a:pt x="799" y="301"/>
                    <a:pt x="799" y="301"/>
                    <a:pt x="799" y="301"/>
                  </a:cubicBezTo>
                  <a:cubicBezTo>
                    <a:pt x="799" y="325"/>
                    <a:pt x="799" y="325"/>
                    <a:pt x="799" y="325"/>
                  </a:cubicBezTo>
                  <a:cubicBezTo>
                    <a:pt x="823" y="325"/>
                    <a:pt x="823" y="325"/>
                    <a:pt x="823" y="325"/>
                  </a:cubicBezTo>
                  <a:cubicBezTo>
                    <a:pt x="823" y="301"/>
                    <a:pt x="823" y="301"/>
                    <a:pt x="823" y="301"/>
                  </a:cubicBezTo>
                  <a:cubicBezTo>
                    <a:pt x="823" y="301"/>
                    <a:pt x="823" y="301"/>
                    <a:pt x="823" y="301"/>
                  </a:cubicBezTo>
                  <a:close/>
                  <a:moveTo>
                    <a:pt x="859" y="301"/>
                  </a:moveTo>
                  <a:cubicBezTo>
                    <a:pt x="835" y="301"/>
                    <a:pt x="835" y="301"/>
                    <a:pt x="835" y="301"/>
                  </a:cubicBezTo>
                  <a:cubicBezTo>
                    <a:pt x="835" y="325"/>
                    <a:pt x="835" y="325"/>
                    <a:pt x="835" y="325"/>
                  </a:cubicBezTo>
                  <a:cubicBezTo>
                    <a:pt x="859" y="325"/>
                    <a:pt x="859" y="325"/>
                    <a:pt x="859" y="325"/>
                  </a:cubicBezTo>
                  <a:cubicBezTo>
                    <a:pt x="859" y="301"/>
                    <a:pt x="859" y="301"/>
                    <a:pt x="859" y="301"/>
                  </a:cubicBezTo>
                  <a:cubicBezTo>
                    <a:pt x="859" y="301"/>
                    <a:pt x="859" y="301"/>
                    <a:pt x="859" y="301"/>
                  </a:cubicBezTo>
                  <a:close/>
                  <a:moveTo>
                    <a:pt x="895" y="301"/>
                  </a:moveTo>
                  <a:cubicBezTo>
                    <a:pt x="872" y="301"/>
                    <a:pt x="872" y="301"/>
                    <a:pt x="872" y="301"/>
                  </a:cubicBezTo>
                  <a:cubicBezTo>
                    <a:pt x="872" y="325"/>
                    <a:pt x="872" y="325"/>
                    <a:pt x="872" y="325"/>
                  </a:cubicBezTo>
                  <a:cubicBezTo>
                    <a:pt x="895" y="325"/>
                    <a:pt x="895" y="325"/>
                    <a:pt x="895" y="325"/>
                  </a:cubicBezTo>
                  <a:cubicBezTo>
                    <a:pt x="895" y="301"/>
                    <a:pt x="895" y="301"/>
                    <a:pt x="895" y="301"/>
                  </a:cubicBezTo>
                  <a:cubicBezTo>
                    <a:pt x="895" y="301"/>
                    <a:pt x="895" y="301"/>
                    <a:pt x="895" y="301"/>
                  </a:cubicBezTo>
                  <a:close/>
                  <a:moveTo>
                    <a:pt x="932" y="301"/>
                  </a:moveTo>
                  <a:cubicBezTo>
                    <a:pt x="909" y="301"/>
                    <a:pt x="909" y="301"/>
                    <a:pt x="909" y="301"/>
                  </a:cubicBezTo>
                  <a:cubicBezTo>
                    <a:pt x="909" y="325"/>
                    <a:pt x="909" y="325"/>
                    <a:pt x="909" y="325"/>
                  </a:cubicBezTo>
                  <a:cubicBezTo>
                    <a:pt x="932" y="325"/>
                    <a:pt x="932" y="325"/>
                    <a:pt x="932" y="325"/>
                  </a:cubicBezTo>
                  <a:cubicBezTo>
                    <a:pt x="932" y="301"/>
                    <a:pt x="932" y="301"/>
                    <a:pt x="932" y="301"/>
                  </a:cubicBezTo>
                  <a:cubicBezTo>
                    <a:pt x="932" y="301"/>
                    <a:pt x="932" y="301"/>
                    <a:pt x="932" y="301"/>
                  </a:cubicBezTo>
                  <a:close/>
                  <a:moveTo>
                    <a:pt x="823" y="268"/>
                  </a:moveTo>
                  <a:cubicBezTo>
                    <a:pt x="799" y="268"/>
                    <a:pt x="799" y="268"/>
                    <a:pt x="799" y="268"/>
                  </a:cubicBezTo>
                  <a:cubicBezTo>
                    <a:pt x="799" y="291"/>
                    <a:pt x="799" y="291"/>
                    <a:pt x="799" y="291"/>
                  </a:cubicBezTo>
                  <a:cubicBezTo>
                    <a:pt x="823" y="291"/>
                    <a:pt x="823" y="291"/>
                    <a:pt x="823" y="291"/>
                  </a:cubicBezTo>
                  <a:cubicBezTo>
                    <a:pt x="823" y="268"/>
                    <a:pt x="823" y="268"/>
                    <a:pt x="823" y="268"/>
                  </a:cubicBezTo>
                  <a:cubicBezTo>
                    <a:pt x="823" y="268"/>
                    <a:pt x="823" y="268"/>
                    <a:pt x="823" y="268"/>
                  </a:cubicBezTo>
                  <a:close/>
                  <a:moveTo>
                    <a:pt x="859" y="268"/>
                  </a:moveTo>
                  <a:cubicBezTo>
                    <a:pt x="835" y="268"/>
                    <a:pt x="835" y="268"/>
                    <a:pt x="835" y="268"/>
                  </a:cubicBezTo>
                  <a:cubicBezTo>
                    <a:pt x="835" y="291"/>
                    <a:pt x="835" y="291"/>
                    <a:pt x="835" y="291"/>
                  </a:cubicBezTo>
                  <a:cubicBezTo>
                    <a:pt x="859" y="291"/>
                    <a:pt x="859" y="291"/>
                    <a:pt x="859" y="291"/>
                  </a:cubicBezTo>
                  <a:cubicBezTo>
                    <a:pt x="859" y="268"/>
                    <a:pt x="859" y="268"/>
                    <a:pt x="859" y="268"/>
                  </a:cubicBezTo>
                  <a:cubicBezTo>
                    <a:pt x="859" y="268"/>
                    <a:pt x="859" y="268"/>
                    <a:pt x="859" y="268"/>
                  </a:cubicBezTo>
                  <a:close/>
                  <a:moveTo>
                    <a:pt x="895" y="268"/>
                  </a:moveTo>
                  <a:cubicBezTo>
                    <a:pt x="872" y="268"/>
                    <a:pt x="872" y="268"/>
                    <a:pt x="872" y="268"/>
                  </a:cubicBezTo>
                  <a:cubicBezTo>
                    <a:pt x="872" y="291"/>
                    <a:pt x="872" y="291"/>
                    <a:pt x="872" y="291"/>
                  </a:cubicBezTo>
                  <a:cubicBezTo>
                    <a:pt x="895" y="291"/>
                    <a:pt x="895" y="291"/>
                    <a:pt x="895" y="291"/>
                  </a:cubicBezTo>
                  <a:cubicBezTo>
                    <a:pt x="895" y="268"/>
                    <a:pt x="895" y="268"/>
                    <a:pt x="895" y="268"/>
                  </a:cubicBezTo>
                  <a:cubicBezTo>
                    <a:pt x="895" y="268"/>
                    <a:pt x="895" y="268"/>
                    <a:pt x="895" y="268"/>
                  </a:cubicBezTo>
                  <a:close/>
                  <a:moveTo>
                    <a:pt x="932" y="268"/>
                  </a:moveTo>
                  <a:cubicBezTo>
                    <a:pt x="909" y="268"/>
                    <a:pt x="909" y="268"/>
                    <a:pt x="909" y="268"/>
                  </a:cubicBezTo>
                  <a:cubicBezTo>
                    <a:pt x="909" y="291"/>
                    <a:pt x="909" y="291"/>
                    <a:pt x="909" y="291"/>
                  </a:cubicBezTo>
                  <a:cubicBezTo>
                    <a:pt x="932" y="291"/>
                    <a:pt x="932" y="291"/>
                    <a:pt x="932" y="291"/>
                  </a:cubicBezTo>
                  <a:cubicBezTo>
                    <a:pt x="932" y="268"/>
                    <a:pt x="932" y="268"/>
                    <a:pt x="932" y="268"/>
                  </a:cubicBezTo>
                  <a:cubicBezTo>
                    <a:pt x="932" y="268"/>
                    <a:pt x="932" y="268"/>
                    <a:pt x="932" y="268"/>
                  </a:cubicBezTo>
                  <a:close/>
                  <a:moveTo>
                    <a:pt x="823" y="234"/>
                  </a:moveTo>
                  <a:cubicBezTo>
                    <a:pt x="799" y="234"/>
                    <a:pt x="799" y="234"/>
                    <a:pt x="799" y="234"/>
                  </a:cubicBezTo>
                  <a:cubicBezTo>
                    <a:pt x="799" y="258"/>
                    <a:pt x="799" y="258"/>
                    <a:pt x="799" y="258"/>
                  </a:cubicBezTo>
                  <a:cubicBezTo>
                    <a:pt x="823" y="258"/>
                    <a:pt x="823" y="258"/>
                    <a:pt x="823" y="258"/>
                  </a:cubicBezTo>
                  <a:cubicBezTo>
                    <a:pt x="823" y="234"/>
                    <a:pt x="823" y="234"/>
                    <a:pt x="823" y="234"/>
                  </a:cubicBezTo>
                  <a:cubicBezTo>
                    <a:pt x="823" y="234"/>
                    <a:pt x="823" y="234"/>
                    <a:pt x="823" y="234"/>
                  </a:cubicBezTo>
                  <a:close/>
                  <a:moveTo>
                    <a:pt x="859" y="234"/>
                  </a:moveTo>
                  <a:cubicBezTo>
                    <a:pt x="835" y="234"/>
                    <a:pt x="835" y="234"/>
                    <a:pt x="835" y="234"/>
                  </a:cubicBezTo>
                  <a:cubicBezTo>
                    <a:pt x="835" y="258"/>
                    <a:pt x="835" y="258"/>
                    <a:pt x="835" y="258"/>
                  </a:cubicBezTo>
                  <a:cubicBezTo>
                    <a:pt x="859" y="258"/>
                    <a:pt x="859" y="258"/>
                    <a:pt x="859" y="258"/>
                  </a:cubicBezTo>
                  <a:cubicBezTo>
                    <a:pt x="859" y="234"/>
                    <a:pt x="859" y="234"/>
                    <a:pt x="859" y="234"/>
                  </a:cubicBezTo>
                  <a:cubicBezTo>
                    <a:pt x="859" y="234"/>
                    <a:pt x="859" y="234"/>
                    <a:pt x="859" y="234"/>
                  </a:cubicBezTo>
                  <a:close/>
                  <a:moveTo>
                    <a:pt x="895" y="234"/>
                  </a:moveTo>
                  <a:cubicBezTo>
                    <a:pt x="872" y="234"/>
                    <a:pt x="872" y="234"/>
                    <a:pt x="872" y="234"/>
                  </a:cubicBezTo>
                  <a:cubicBezTo>
                    <a:pt x="872" y="258"/>
                    <a:pt x="872" y="258"/>
                    <a:pt x="872" y="258"/>
                  </a:cubicBezTo>
                  <a:cubicBezTo>
                    <a:pt x="895" y="258"/>
                    <a:pt x="895" y="258"/>
                    <a:pt x="895" y="258"/>
                  </a:cubicBezTo>
                  <a:cubicBezTo>
                    <a:pt x="895" y="234"/>
                    <a:pt x="895" y="234"/>
                    <a:pt x="895" y="234"/>
                  </a:cubicBezTo>
                  <a:cubicBezTo>
                    <a:pt x="895" y="234"/>
                    <a:pt x="895" y="234"/>
                    <a:pt x="895" y="234"/>
                  </a:cubicBezTo>
                  <a:close/>
                  <a:moveTo>
                    <a:pt x="932" y="234"/>
                  </a:moveTo>
                  <a:cubicBezTo>
                    <a:pt x="909" y="234"/>
                    <a:pt x="909" y="234"/>
                    <a:pt x="909" y="234"/>
                  </a:cubicBezTo>
                  <a:cubicBezTo>
                    <a:pt x="909" y="258"/>
                    <a:pt x="909" y="258"/>
                    <a:pt x="909" y="258"/>
                  </a:cubicBezTo>
                  <a:cubicBezTo>
                    <a:pt x="932" y="258"/>
                    <a:pt x="932" y="258"/>
                    <a:pt x="932" y="258"/>
                  </a:cubicBezTo>
                  <a:cubicBezTo>
                    <a:pt x="932" y="234"/>
                    <a:pt x="932" y="234"/>
                    <a:pt x="932" y="234"/>
                  </a:cubicBezTo>
                  <a:cubicBezTo>
                    <a:pt x="932" y="234"/>
                    <a:pt x="932" y="234"/>
                    <a:pt x="932" y="234"/>
                  </a:cubicBezTo>
                  <a:close/>
                  <a:moveTo>
                    <a:pt x="823" y="201"/>
                  </a:moveTo>
                  <a:cubicBezTo>
                    <a:pt x="799" y="201"/>
                    <a:pt x="799" y="201"/>
                    <a:pt x="799" y="201"/>
                  </a:cubicBezTo>
                  <a:cubicBezTo>
                    <a:pt x="799" y="225"/>
                    <a:pt x="799" y="225"/>
                    <a:pt x="799" y="225"/>
                  </a:cubicBezTo>
                  <a:cubicBezTo>
                    <a:pt x="823" y="225"/>
                    <a:pt x="823" y="225"/>
                    <a:pt x="823" y="225"/>
                  </a:cubicBezTo>
                  <a:cubicBezTo>
                    <a:pt x="823" y="201"/>
                    <a:pt x="823" y="201"/>
                    <a:pt x="823" y="201"/>
                  </a:cubicBezTo>
                  <a:cubicBezTo>
                    <a:pt x="823" y="201"/>
                    <a:pt x="823" y="201"/>
                    <a:pt x="823" y="201"/>
                  </a:cubicBezTo>
                  <a:close/>
                  <a:moveTo>
                    <a:pt x="859" y="201"/>
                  </a:moveTo>
                  <a:cubicBezTo>
                    <a:pt x="835" y="201"/>
                    <a:pt x="835" y="201"/>
                    <a:pt x="835" y="201"/>
                  </a:cubicBezTo>
                  <a:cubicBezTo>
                    <a:pt x="835" y="225"/>
                    <a:pt x="835" y="225"/>
                    <a:pt x="835" y="225"/>
                  </a:cubicBezTo>
                  <a:cubicBezTo>
                    <a:pt x="859" y="225"/>
                    <a:pt x="859" y="225"/>
                    <a:pt x="859" y="225"/>
                  </a:cubicBezTo>
                  <a:cubicBezTo>
                    <a:pt x="859" y="201"/>
                    <a:pt x="859" y="201"/>
                    <a:pt x="859" y="201"/>
                  </a:cubicBezTo>
                  <a:cubicBezTo>
                    <a:pt x="859" y="201"/>
                    <a:pt x="859" y="201"/>
                    <a:pt x="859" y="201"/>
                  </a:cubicBezTo>
                  <a:close/>
                  <a:moveTo>
                    <a:pt x="895" y="201"/>
                  </a:moveTo>
                  <a:cubicBezTo>
                    <a:pt x="872" y="201"/>
                    <a:pt x="872" y="201"/>
                    <a:pt x="872" y="201"/>
                  </a:cubicBezTo>
                  <a:cubicBezTo>
                    <a:pt x="872" y="225"/>
                    <a:pt x="872" y="225"/>
                    <a:pt x="872" y="225"/>
                  </a:cubicBezTo>
                  <a:cubicBezTo>
                    <a:pt x="895" y="225"/>
                    <a:pt x="895" y="225"/>
                    <a:pt x="895" y="225"/>
                  </a:cubicBezTo>
                  <a:cubicBezTo>
                    <a:pt x="895" y="201"/>
                    <a:pt x="895" y="201"/>
                    <a:pt x="895" y="201"/>
                  </a:cubicBezTo>
                  <a:cubicBezTo>
                    <a:pt x="895" y="201"/>
                    <a:pt x="895" y="201"/>
                    <a:pt x="895" y="201"/>
                  </a:cubicBezTo>
                  <a:close/>
                  <a:moveTo>
                    <a:pt x="932" y="201"/>
                  </a:moveTo>
                  <a:cubicBezTo>
                    <a:pt x="909" y="201"/>
                    <a:pt x="909" y="201"/>
                    <a:pt x="909" y="201"/>
                  </a:cubicBezTo>
                  <a:cubicBezTo>
                    <a:pt x="909" y="225"/>
                    <a:pt x="909" y="225"/>
                    <a:pt x="909" y="225"/>
                  </a:cubicBezTo>
                  <a:cubicBezTo>
                    <a:pt x="932" y="225"/>
                    <a:pt x="932" y="225"/>
                    <a:pt x="932" y="225"/>
                  </a:cubicBezTo>
                  <a:cubicBezTo>
                    <a:pt x="932" y="201"/>
                    <a:pt x="932" y="201"/>
                    <a:pt x="932" y="201"/>
                  </a:cubicBezTo>
                  <a:cubicBezTo>
                    <a:pt x="932" y="201"/>
                    <a:pt x="932" y="201"/>
                    <a:pt x="932" y="201"/>
                  </a:cubicBezTo>
                  <a:close/>
                  <a:moveTo>
                    <a:pt x="823" y="168"/>
                  </a:moveTo>
                  <a:cubicBezTo>
                    <a:pt x="799" y="168"/>
                    <a:pt x="799" y="168"/>
                    <a:pt x="799" y="168"/>
                  </a:cubicBezTo>
                  <a:cubicBezTo>
                    <a:pt x="799" y="191"/>
                    <a:pt x="799" y="191"/>
                    <a:pt x="799" y="191"/>
                  </a:cubicBezTo>
                  <a:cubicBezTo>
                    <a:pt x="823" y="191"/>
                    <a:pt x="823" y="191"/>
                    <a:pt x="823" y="191"/>
                  </a:cubicBezTo>
                  <a:cubicBezTo>
                    <a:pt x="823" y="168"/>
                    <a:pt x="823" y="168"/>
                    <a:pt x="823" y="168"/>
                  </a:cubicBezTo>
                  <a:cubicBezTo>
                    <a:pt x="823" y="168"/>
                    <a:pt x="823" y="168"/>
                    <a:pt x="823" y="168"/>
                  </a:cubicBezTo>
                  <a:close/>
                  <a:moveTo>
                    <a:pt x="859" y="168"/>
                  </a:moveTo>
                  <a:cubicBezTo>
                    <a:pt x="835" y="168"/>
                    <a:pt x="835" y="168"/>
                    <a:pt x="835" y="168"/>
                  </a:cubicBezTo>
                  <a:cubicBezTo>
                    <a:pt x="835" y="191"/>
                    <a:pt x="835" y="191"/>
                    <a:pt x="835" y="191"/>
                  </a:cubicBezTo>
                  <a:cubicBezTo>
                    <a:pt x="859" y="191"/>
                    <a:pt x="859" y="191"/>
                    <a:pt x="859" y="191"/>
                  </a:cubicBezTo>
                  <a:cubicBezTo>
                    <a:pt x="859" y="168"/>
                    <a:pt x="859" y="168"/>
                    <a:pt x="859" y="168"/>
                  </a:cubicBezTo>
                  <a:cubicBezTo>
                    <a:pt x="859" y="168"/>
                    <a:pt x="859" y="168"/>
                    <a:pt x="859" y="168"/>
                  </a:cubicBezTo>
                  <a:close/>
                  <a:moveTo>
                    <a:pt x="895" y="168"/>
                  </a:moveTo>
                  <a:cubicBezTo>
                    <a:pt x="872" y="168"/>
                    <a:pt x="872" y="168"/>
                    <a:pt x="872" y="168"/>
                  </a:cubicBezTo>
                  <a:cubicBezTo>
                    <a:pt x="872" y="191"/>
                    <a:pt x="872" y="191"/>
                    <a:pt x="872" y="191"/>
                  </a:cubicBezTo>
                  <a:cubicBezTo>
                    <a:pt x="895" y="191"/>
                    <a:pt x="895" y="191"/>
                    <a:pt x="895" y="191"/>
                  </a:cubicBezTo>
                  <a:cubicBezTo>
                    <a:pt x="895" y="168"/>
                    <a:pt x="895" y="168"/>
                    <a:pt x="895" y="168"/>
                  </a:cubicBezTo>
                  <a:cubicBezTo>
                    <a:pt x="895" y="168"/>
                    <a:pt x="895" y="168"/>
                    <a:pt x="895" y="168"/>
                  </a:cubicBezTo>
                  <a:close/>
                  <a:moveTo>
                    <a:pt x="932" y="168"/>
                  </a:moveTo>
                  <a:cubicBezTo>
                    <a:pt x="909" y="168"/>
                    <a:pt x="909" y="168"/>
                    <a:pt x="909" y="168"/>
                  </a:cubicBezTo>
                  <a:cubicBezTo>
                    <a:pt x="909" y="191"/>
                    <a:pt x="909" y="191"/>
                    <a:pt x="909" y="191"/>
                  </a:cubicBezTo>
                  <a:cubicBezTo>
                    <a:pt x="932" y="191"/>
                    <a:pt x="932" y="191"/>
                    <a:pt x="932" y="191"/>
                  </a:cubicBezTo>
                  <a:cubicBezTo>
                    <a:pt x="932" y="168"/>
                    <a:pt x="932" y="168"/>
                    <a:pt x="932" y="168"/>
                  </a:cubicBezTo>
                  <a:cubicBezTo>
                    <a:pt x="932" y="168"/>
                    <a:pt x="932" y="168"/>
                    <a:pt x="932" y="168"/>
                  </a:cubicBezTo>
                  <a:close/>
                  <a:moveTo>
                    <a:pt x="823" y="134"/>
                  </a:moveTo>
                  <a:cubicBezTo>
                    <a:pt x="799" y="134"/>
                    <a:pt x="799" y="134"/>
                    <a:pt x="799" y="134"/>
                  </a:cubicBezTo>
                  <a:cubicBezTo>
                    <a:pt x="799" y="158"/>
                    <a:pt x="799" y="158"/>
                    <a:pt x="799" y="158"/>
                  </a:cubicBezTo>
                  <a:cubicBezTo>
                    <a:pt x="823" y="158"/>
                    <a:pt x="823" y="158"/>
                    <a:pt x="823" y="158"/>
                  </a:cubicBezTo>
                  <a:cubicBezTo>
                    <a:pt x="823" y="134"/>
                    <a:pt x="823" y="134"/>
                    <a:pt x="823" y="134"/>
                  </a:cubicBezTo>
                  <a:cubicBezTo>
                    <a:pt x="823" y="134"/>
                    <a:pt x="823" y="134"/>
                    <a:pt x="823" y="134"/>
                  </a:cubicBezTo>
                  <a:close/>
                  <a:moveTo>
                    <a:pt x="895" y="134"/>
                  </a:moveTo>
                  <a:cubicBezTo>
                    <a:pt x="872" y="134"/>
                    <a:pt x="872" y="134"/>
                    <a:pt x="872" y="134"/>
                  </a:cubicBezTo>
                  <a:cubicBezTo>
                    <a:pt x="872" y="158"/>
                    <a:pt x="872" y="158"/>
                    <a:pt x="872" y="158"/>
                  </a:cubicBezTo>
                  <a:cubicBezTo>
                    <a:pt x="895" y="158"/>
                    <a:pt x="895" y="158"/>
                    <a:pt x="895" y="158"/>
                  </a:cubicBezTo>
                  <a:cubicBezTo>
                    <a:pt x="895" y="134"/>
                    <a:pt x="895" y="134"/>
                    <a:pt x="895" y="134"/>
                  </a:cubicBezTo>
                  <a:cubicBezTo>
                    <a:pt x="895" y="134"/>
                    <a:pt x="895" y="134"/>
                    <a:pt x="895" y="134"/>
                  </a:cubicBezTo>
                  <a:close/>
                  <a:moveTo>
                    <a:pt x="932" y="134"/>
                  </a:moveTo>
                  <a:cubicBezTo>
                    <a:pt x="909" y="134"/>
                    <a:pt x="909" y="134"/>
                    <a:pt x="909" y="134"/>
                  </a:cubicBezTo>
                  <a:cubicBezTo>
                    <a:pt x="909" y="158"/>
                    <a:pt x="909" y="158"/>
                    <a:pt x="909" y="158"/>
                  </a:cubicBezTo>
                  <a:cubicBezTo>
                    <a:pt x="932" y="158"/>
                    <a:pt x="932" y="158"/>
                    <a:pt x="932" y="158"/>
                  </a:cubicBezTo>
                  <a:cubicBezTo>
                    <a:pt x="932" y="134"/>
                    <a:pt x="932" y="134"/>
                    <a:pt x="932" y="134"/>
                  </a:cubicBezTo>
                  <a:cubicBezTo>
                    <a:pt x="932" y="134"/>
                    <a:pt x="932" y="134"/>
                    <a:pt x="932" y="134"/>
                  </a:cubicBezTo>
                  <a:close/>
                  <a:moveTo>
                    <a:pt x="823" y="100"/>
                  </a:moveTo>
                  <a:cubicBezTo>
                    <a:pt x="799" y="100"/>
                    <a:pt x="799" y="100"/>
                    <a:pt x="799" y="100"/>
                  </a:cubicBezTo>
                  <a:cubicBezTo>
                    <a:pt x="799" y="124"/>
                    <a:pt x="799" y="124"/>
                    <a:pt x="799" y="124"/>
                  </a:cubicBezTo>
                  <a:cubicBezTo>
                    <a:pt x="823" y="124"/>
                    <a:pt x="823" y="124"/>
                    <a:pt x="823" y="124"/>
                  </a:cubicBezTo>
                  <a:cubicBezTo>
                    <a:pt x="823" y="100"/>
                    <a:pt x="823" y="100"/>
                    <a:pt x="823" y="100"/>
                  </a:cubicBezTo>
                  <a:cubicBezTo>
                    <a:pt x="823" y="100"/>
                    <a:pt x="823" y="100"/>
                    <a:pt x="823" y="100"/>
                  </a:cubicBezTo>
                  <a:close/>
                  <a:moveTo>
                    <a:pt x="895" y="100"/>
                  </a:moveTo>
                  <a:cubicBezTo>
                    <a:pt x="872" y="100"/>
                    <a:pt x="872" y="100"/>
                    <a:pt x="872" y="100"/>
                  </a:cubicBezTo>
                  <a:cubicBezTo>
                    <a:pt x="872" y="124"/>
                    <a:pt x="872" y="124"/>
                    <a:pt x="872" y="124"/>
                  </a:cubicBezTo>
                  <a:cubicBezTo>
                    <a:pt x="895" y="124"/>
                    <a:pt x="895" y="124"/>
                    <a:pt x="895" y="124"/>
                  </a:cubicBezTo>
                  <a:cubicBezTo>
                    <a:pt x="895" y="100"/>
                    <a:pt x="895" y="100"/>
                    <a:pt x="895" y="100"/>
                  </a:cubicBezTo>
                  <a:cubicBezTo>
                    <a:pt x="895" y="100"/>
                    <a:pt x="895" y="100"/>
                    <a:pt x="895" y="100"/>
                  </a:cubicBezTo>
                  <a:close/>
                  <a:moveTo>
                    <a:pt x="932" y="100"/>
                  </a:moveTo>
                  <a:cubicBezTo>
                    <a:pt x="909" y="100"/>
                    <a:pt x="909" y="100"/>
                    <a:pt x="909" y="100"/>
                  </a:cubicBezTo>
                  <a:cubicBezTo>
                    <a:pt x="909" y="124"/>
                    <a:pt x="909" y="124"/>
                    <a:pt x="909" y="124"/>
                  </a:cubicBezTo>
                  <a:cubicBezTo>
                    <a:pt x="932" y="124"/>
                    <a:pt x="932" y="124"/>
                    <a:pt x="932" y="124"/>
                  </a:cubicBezTo>
                  <a:cubicBezTo>
                    <a:pt x="932" y="100"/>
                    <a:pt x="932" y="100"/>
                    <a:pt x="932" y="100"/>
                  </a:cubicBezTo>
                  <a:cubicBezTo>
                    <a:pt x="932" y="100"/>
                    <a:pt x="932" y="100"/>
                    <a:pt x="932" y="100"/>
                  </a:cubicBezTo>
                  <a:close/>
                  <a:moveTo>
                    <a:pt x="823" y="67"/>
                  </a:moveTo>
                  <a:cubicBezTo>
                    <a:pt x="799" y="67"/>
                    <a:pt x="799" y="67"/>
                    <a:pt x="799" y="67"/>
                  </a:cubicBezTo>
                  <a:cubicBezTo>
                    <a:pt x="799" y="90"/>
                    <a:pt x="799" y="90"/>
                    <a:pt x="799" y="90"/>
                  </a:cubicBezTo>
                  <a:cubicBezTo>
                    <a:pt x="823" y="90"/>
                    <a:pt x="823" y="90"/>
                    <a:pt x="823" y="90"/>
                  </a:cubicBezTo>
                  <a:cubicBezTo>
                    <a:pt x="823" y="67"/>
                    <a:pt x="823" y="67"/>
                    <a:pt x="823" y="67"/>
                  </a:cubicBezTo>
                  <a:cubicBezTo>
                    <a:pt x="823" y="67"/>
                    <a:pt x="823" y="67"/>
                    <a:pt x="823" y="67"/>
                  </a:cubicBezTo>
                  <a:close/>
                  <a:moveTo>
                    <a:pt x="932" y="67"/>
                  </a:moveTo>
                  <a:cubicBezTo>
                    <a:pt x="909" y="67"/>
                    <a:pt x="909" y="67"/>
                    <a:pt x="909" y="67"/>
                  </a:cubicBezTo>
                  <a:cubicBezTo>
                    <a:pt x="909" y="90"/>
                    <a:pt x="909" y="90"/>
                    <a:pt x="909" y="90"/>
                  </a:cubicBezTo>
                  <a:cubicBezTo>
                    <a:pt x="932" y="90"/>
                    <a:pt x="932" y="90"/>
                    <a:pt x="932" y="90"/>
                  </a:cubicBezTo>
                  <a:cubicBezTo>
                    <a:pt x="932" y="67"/>
                    <a:pt x="932" y="67"/>
                    <a:pt x="932" y="67"/>
                  </a:cubicBezTo>
                  <a:cubicBezTo>
                    <a:pt x="932" y="67"/>
                    <a:pt x="932" y="67"/>
                    <a:pt x="932" y="67"/>
                  </a:cubicBezTo>
                  <a:close/>
                  <a:moveTo>
                    <a:pt x="823" y="33"/>
                  </a:moveTo>
                  <a:cubicBezTo>
                    <a:pt x="799" y="33"/>
                    <a:pt x="799" y="33"/>
                    <a:pt x="799" y="33"/>
                  </a:cubicBezTo>
                  <a:cubicBezTo>
                    <a:pt x="799" y="57"/>
                    <a:pt x="799" y="57"/>
                    <a:pt x="799" y="57"/>
                  </a:cubicBezTo>
                  <a:cubicBezTo>
                    <a:pt x="823" y="57"/>
                    <a:pt x="823" y="57"/>
                    <a:pt x="823" y="57"/>
                  </a:cubicBezTo>
                  <a:cubicBezTo>
                    <a:pt x="823" y="33"/>
                    <a:pt x="823" y="33"/>
                    <a:pt x="823" y="33"/>
                  </a:cubicBezTo>
                  <a:cubicBezTo>
                    <a:pt x="823" y="33"/>
                    <a:pt x="823" y="33"/>
                    <a:pt x="823" y="33"/>
                  </a:cubicBezTo>
                  <a:close/>
                  <a:moveTo>
                    <a:pt x="932" y="33"/>
                  </a:moveTo>
                  <a:cubicBezTo>
                    <a:pt x="909" y="33"/>
                    <a:pt x="909" y="33"/>
                    <a:pt x="909" y="33"/>
                  </a:cubicBezTo>
                  <a:cubicBezTo>
                    <a:pt x="909" y="57"/>
                    <a:pt x="909" y="57"/>
                    <a:pt x="909" y="57"/>
                  </a:cubicBezTo>
                  <a:cubicBezTo>
                    <a:pt x="932" y="57"/>
                    <a:pt x="932" y="57"/>
                    <a:pt x="932" y="57"/>
                  </a:cubicBezTo>
                  <a:cubicBezTo>
                    <a:pt x="932" y="33"/>
                    <a:pt x="932" y="33"/>
                    <a:pt x="932" y="33"/>
                  </a:cubicBezTo>
                  <a:cubicBezTo>
                    <a:pt x="932" y="33"/>
                    <a:pt x="932" y="33"/>
                    <a:pt x="932" y="33"/>
                  </a:cubicBezTo>
                  <a:close/>
                  <a:moveTo>
                    <a:pt x="823" y="0"/>
                  </a:moveTo>
                  <a:cubicBezTo>
                    <a:pt x="799" y="0"/>
                    <a:pt x="799" y="0"/>
                    <a:pt x="799" y="0"/>
                  </a:cubicBezTo>
                  <a:cubicBezTo>
                    <a:pt x="799" y="24"/>
                    <a:pt x="799" y="24"/>
                    <a:pt x="799" y="24"/>
                  </a:cubicBezTo>
                  <a:cubicBezTo>
                    <a:pt x="823" y="24"/>
                    <a:pt x="823" y="24"/>
                    <a:pt x="823" y="24"/>
                  </a:cubicBezTo>
                  <a:cubicBezTo>
                    <a:pt x="823" y="0"/>
                    <a:pt x="823" y="0"/>
                    <a:pt x="823" y="0"/>
                  </a:cubicBezTo>
                  <a:cubicBezTo>
                    <a:pt x="823" y="0"/>
                    <a:pt x="823" y="0"/>
                    <a:pt x="823" y="0"/>
                  </a:cubicBezTo>
                  <a:close/>
                  <a:moveTo>
                    <a:pt x="460" y="368"/>
                  </a:moveTo>
                  <a:cubicBezTo>
                    <a:pt x="437" y="368"/>
                    <a:pt x="437" y="368"/>
                    <a:pt x="437" y="368"/>
                  </a:cubicBezTo>
                  <a:cubicBezTo>
                    <a:pt x="437" y="392"/>
                    <a:pt x="437" y="392"/>
                    <a:pt x="437" y="392"/>
                  </a:cubicBezTo>
                  <a:cubicBezTo>
                    <a:pt x="460" y="392"/>
                    <a:pt x="460" y="392"/>
                    <a:pt x="460" y="392"/>
                  </a:cubicBezTo>
                  <a:cubicBezTo>
                    <a:pt x="460" y="368"/>
                    <a:pt x="460" y="368"/>
                    <a:pt x="460" y="368"/>
                  </a:cubicBezTo>
                  <a:cubicBezTo>
                    <a:pt x="460" y="368"/>
                    <a:pt x="460" y="368"/>
                    <a:pt x="460" y="368"/>
                  </a:cubicBezTo>
                  <a:close/>
                  <a:moveTo>
                    <a:pt x="497" y="368"/>
                  </a:moveTo>
                  <a:cubicBezTo>
                    <a:pt x="473" y="368"/>
                    <a:pt x="473" y="368"/>
                    <a:pt x="473" y="368"/>
                  </a:cubicBezTo>
                  <a:cubicBezTo>
                    <a:pt x="473" y="392"/>
                    <a:pt x="473" y="392"/>
                    <a:pt x="473" y="392"/>
                  </a:cubicBezTo>
                  <a:cubicBezTo>
                    <a:pt x="497" y="392"/>
                    <a:pt x="497" y="392"/>
                    <a:pt x="497" y="392"/>
                  </a:cubicBezTo>
                  <a:cubicBezTo>
                    <a:pt x="497" y="368"/>
                    <a:pt x="497" y="368"/>
                    <a:pt x="497" y="368"/>
                  </a:cubicBezTo>
                  <a:cubicBezTo>
                    <a:pt x="497" y="368"/>
                    <a:pt x="497" y="368"/>
                    <a:pt x="497" y="368"/>
                  </a:cubicBezTo>
                  <a:close/>
                  <a:moveTo>
                    <a:pt x="460" y="335"/>
                  </a:moveTo>
                  <a:cubicBezTo>
                    <a:pt x="437" y="335"/>
                    <a:pt x="437" y="335"/>
                    <a:pt x="437" y="335"/>
                  </a:cubicBezTo>
                  <a:cubicBezTo>
                    <a:pt x="437" y="358"/>
                    <a:pt x="437" y="358"/>
                    <a:pt x="437" y="358"/>
                  </a:cubicBezTo>
                  <a:cubicBezTo>
                    <a:pt x="460" y="358"/>
                    <a:pt x="460" y="358"/>
                    <a:pt x="460" y="358"/>
                  </a:cubicBezTo>
                  <a:cubicBezTo>
                    <a:pt x="460" y="335"/>
                    <a:pt x="460" y="335"/>
                    <a:pt x="460" y="335"/>
                  </a:cubicBezTo>
                  <a:cubicBezTo>
                    <a:pt x="460" y="335"/>
                    <a:pt x="460" y="335"/>
                    <a:pt x="460" y="335"/>
                  </a:cubicBezTo>
                  <a:close/>
                  <a:moveTo>
                    <a:pt x="497" y="335"/>
                  </a:moveTo>
                  <a:cubicBezTo>
                    <a:pt x="473" y="335"/>
                    <a:pt x="473" y="335"/>
                    <a:pt x="473" y="335"/>
                  </a:cubicBezTo>
                  <a:cubicBezTo>
                    <a:pt x="473" y="358"/>
                    <a:pt x="473" y="358"/>
                    <a:pt x="473" y="358"/>
                  </a:cubicBezTo>
                  <a:cubicBezTo>
                    <a:pt x="497" y="358"/>
                    <a:pt x="497" y="358"/>
                    <a:pt x="497" y="358"/>
                  </a:cubicBezTo>
                  <a:cubicBezTo>
                    <a:pt x="497" y="335"/>
                    <a:pt x="497" y="335"/>
                    <a:pt x="497" y="335"/>
                  </a:cubicBezTo>
                  <a:cubicBezTo>
                    <a:pt x="497" y="335"/>
                    <a:pt x="497" y="335"/>
                    <a:pt x="497" y="335"/>
                  </a:cubicBezTo>
                  <a:close/>
                  <a:moveTo>
                    <a:pt x="460" y="301"/>
                  </a:moveTo>
                  <a:cubicBezTo>
                    <a:pt x="437" y="301"/>
                    <a:pt x="437" y="301"/>
                    <a:pt x="437" y="301"/>
                  </a:cubicBezTo>
                  <a:cubicBezTo>
                    <a:pt x="437" y="325"/>
                    <a:pt x="437" y="325"/>
                    <a:pt x="437" y="325"/>
                  </a:cubicBezTo>
                  <a:cubicBezTo>
                    <a:pt x="460" y="325"/>
                    <a:pt x="460" y="325"/>
                    <a:pt x="460" y="325"/>
                  </a:cubicBezTo>
                  <a:cubicBezTo>
                    <a:pt x="460" y="301"/>
                    <a:pt x="460" y="301"/>
                    <a:pt x="460" y="301"/>
                  </a:cubicBezTo>
                  <a:cubicBezTo>
                    <a:pt x="460" y="301"/>
                    <a:pt x="460" y="301"/>
                    <a:pt x="460" y="301"/>
                  </a:cubicBezTo>
                  <a:close/>
                  <a:moveTo>
                    <a:pt x="497" y="301"/>
                  </a:moveTo>
                  <a:cubicBezTo>
                    <a:pt x="473" y="301"/>
                    <a:pt x="473" y="301"/>
                    <a:pt x="473" y="301"/>
                  </a:cubicBezTo>
                  <a:cubicBezTo>
                    <a:pt x="473" y="325"/>
                    <a:pt x="473" y="325"/>
                    <a:pt x="473" y="325"/>
                  </a:cubicBezTo>
                  <a:cubicBezTo>
                    <a:pt x="497" y="325"/>
                    <a:pt x="497" y="325"/>
                    <a:pt x="497" y="325"/>
                  </a:cubicBezTo>
                  <a:cubicBezTo>
                    <a:pt x="497" y="301"/>
                    <a:pt x="497" y="301"/>
                    <a:pt x="497" y="301"/>
                  </a:cubicBezTo>
                  <a:cubicBezTo>
                    <a:pt x="497" y="301"/>
                    <a:pt x="497" y="301"/>
                    <a:pt x="497" y="301"/>
                  </a:cubicBezTo>
                  <a:close/>
                  <a:moveTo>
                    <a:pt x="460" y="268"/>
                  </a:moveTo>
                  <a:cubicBezTo>
                    <a:pt x="437" y="268"/>
                    <a:pt x="437" y="268"/>
                    <a:pt x="437" y="268"/>
                  </a:cubicBezTo>
                  <a:cubicBezTo>
                    <a:pt x="437" y="291"/>
                    <a:pt x="437" y="291"/>
                    <a:pt x="437" y="291"/>
                  </a:cubicBezTo>
                  <a:cubicBezTo>
                    <a:pt x="460" y="291"/>
                    <a:pt x="460" y="291"/>
                    <a:pt x="460" y="291"/>
                  </a:cubicBezTo>
                  <a:cubicBezTo>
                    <a:pt x="460" y="268"/>
                    <a:pt x="460" y="268"/>
                    <a:pt x="460" y="268"/>
                  </a:cubicBezTo>
                  <a:cubicBezTo>
                    <a:pt x="460" y="268"/>
                    <a:pt x="460" y="268"/>
                    <a:pt x="460" y="268"/>
                  </a:cubicBezTo>
                  <a:close/>
                  <a:moveTo>
                    <a:pt x="497" y="268"/>
                  </a:moveTo>
                  <a:cubicBezTo>
                    <a:pt x="473" y="268"/>
                    <a:pt x="473" y="268"/>
                    <a:pt x="473" y="268"/>
                  </a:cubicBezTo>
                  <a:cubicBezTo>
                    <a:pt x="473" y="291"/>
                    <a:pt x="473" y="291"/>
                    <a:pt x="473" y="291"/>
                  </a:cubicBezTo>
                  <a:cubicBezTo>
                    <a:pt x="497" y="291"/>
                    <a:pt x="497" y="291"/>
                    <a:pt x="497" y="291"/>
                  </a:cubicBezTo>
                  <a:cubicBezTo>
                    <a:pt x="497" y="268"/>
                    <a:pt x="497" y="268"/>
                    <a:pt x="497" y="268"/>
                  </a:cubicBezTo>
                  <a:cubicBezTo>
                    <a:pt x="497" y="268"/>
                    <a:pt x="497" y="268"/>
                    <a:pt x="497" y="268"/>
                  </a:cubicBezTo>
                  <a:close/>
                  <a:moveTo>
                    <a:pt x="460" y="234"/>
                  </a:moveTo>
                  <a:cubicBezTo>
                    <a:pt x="437" y="234"/>
                    <a:pt x="437" y="234"/>
                    <a:pt x="437" y="234"/>
                  </a:cubicBezTo>
                  <a:cubicBezTo>
                    <a:pt x="437" y="258"/>
                    <a:pt x="437" y="258"/>
                    <a:pt x="437" y="258"/>
                  </a:cubicBezTo>
                  <a:cubicBezTo>
                    <a:pt x="460" y="258"/>
                    <a:pt x="460" y="258"/>
                    <a:pt x="460" y="258"/>
                  </a:cubicBezTo>
                  <a:cubicBezTo>
                    <a:pt x="460" y="234"/>
                    <a:pt x="460" y="234"/>
                    <a:pt x="460" y="234"/>
                  </a:cubicBezTo>
                  <a:cubicBezTo>
                    <a:pt x="460" y="234"/>
                    <a:pt x="460" y="234"/>
                    <a:pt x="460" y="234"/>
                  </a:cubicBezTo>
                  <a:close/>
                  <a:moveTo>
                    <a:pt x="497" y="234"/>
                  </a:moveTo>
                  <a:cubicBezTo>
                    <a:pt x="473" y="234"/>
                    <a:pt x="473" y="234"/>
                    <a:pt x="473" y="234"/>
                  </a:cubicBezTo>
                  <a:cubicBezTo>
                    <a:pt x="473" y="258"/>
                    <a:pt x="473" y="258"/>
                    <a:pt x="473" y="258"/>
                  </a:cubicBezTo>
                  <a:cubicBezTo>
                    <a:pt x="497" y="258"/>
                    <a:pt x="497" y="258"/>
                    <a:pt x="497" y="258"/>
                  </a:cubicBezTo>
                  <a:cubicBezTo>
                    <a:pt x="497" y="234"/>
                    <a:pt x="497" y="234"/>
                    <a:pt x="497" y="234"/>
                  </a:cubicBezTo>
                  <a:cubicBezTo>
                    <a:pt x="497" y="234"/>
                    <a:pt x="497" y="234"/>
                    <a:pt x="497" y="234"/>
                  </a:cubicBezTo>
                  <a:close/>
                  <a:moveTo>
                    <a:pt x="460" y="201"/>
                  </a:moveTo>
                  <a:cubicBezTo>
                    <a:pt x="437" y="201"/>
                    <a:pt x="437" y="201"/>
                    <a:pt x="437" y="201"/>
                  </a:cubicBezTo>
                  <a:cubicBezTo>
                    <a:pt x="437" y="225"/>
                    <a:pt x="437" y="225"/>
                    <a:pt x="437" y="225"/>
                  </a:cubicBezTo>
                  <a:cubicBezTo>
                    <a:pt x="460" y="225"/>
                    <a:pt x="460" y="225"/>
                    <a:pt x="460" y="225"/>
                  </a:cubicBezTo>
                  <a:cubicBezTo>
                    <a:pt x="460" y="201"/>
                    <a:pt x="460" y="201"/>
                    <a:pt x="460" y="201"/>
                  </a:cubicBezTo>
                  <a:cubicBezTo>
                    <a:pt x="460" y="201"/>
                    <a:pt x="460" y="201"/>
                    <a:pt x="460" y="201"/>
                  </a:cubicBezTo>
                  <a:close/>
                  <a:moveTo>
                    <a:pt x="460" y="168"/>
                  </a:moveTo>
                  <a:cubicBezTo>
                    <a:pt x="437" y="168"/>
                    <a:pt x="437" y="168"/>
                    <a:pt x="437" y="168"/>
                  </a:cubicBezTo>
                  <a:cubicBezTo>
                    <a:pt x="437" y="191"/>
                    <a:pt x="437" y="191"/>
                    <a:pt x="437" y="191"/>
                  </a:cubicBezTo>
                  <a:cubicBezTo>
                    <a:pt x="460" y="191"/>
                    <a:pt x="460" y="191"/>
                    <a:pt x="460" y="191"/>
                  </a:cubicBezTo>
                  <a:cubicBezTo>
                    <a:pt x="460" y="168"/>
                    <a:pt x="460" y="168"/>
                    <a:pt x="460" y="168"/>
                  </a:cubicBezTo>
                  <a:cubicBezTo>
                    <a:pt x="460" y="168"/>
                    <a:pt x="460" y="168"/>
                    <a:pt x="460" y="168"/>
                  </a:cubicBezTo>
                  <a:close/>
                  <a:moveTo>
                    <a:pt x="460" y="134"/>
                  </a:moveTo>
                  <a:cubicBezTo>
                    <a:pt x="437" y="134"/>
                    <a:pt x="437" y="134"/>
                    <a:pt x="437" y="134"/>
                  </a:cubicBezTo>
                  <a:cubicBezTo>
                    <a:pt x="437" y="158"/>
                    <a:pt x="437" y="158"/>
                    <a:pt x="437" y="158"/>
                  </a:cubicBezTo>
                  <a:cubicBezTo>
                    <a:pt x="460" y="158"/>
                    <a:pt x="460" y="158"/>
                    <a:pt x="460" y="158"/>
                  </a:cubicBezTo>
                  <a:cubicBezTo>
                    <a:pt x="460" y="134"/>
                    <a:pt x="460" y="134"/>
                    <a:pt x="460" y="134"/>
                  </a:cubicBezTo>
                  <a:cubicBezTo>
                    <a:pt x="460" y="134"/>
                    <a:pt x="460" y="134"/>
                    <a:pt x="460" y="134"/>
                  </a:cubicBezTo>
                  <a:close/>
                  <a:moveTo>
                    <a:pt x="460" y="100"/>
                  </a:moveTo>
                  <a:cubicBezTo>
                    <a:pt x="437" y="100"/>
                    <a:pt x="437" y="100"/>
                    <a:pt x="437" y="100"/>
                  </a:cubicBezTo>
                  <a:cubicBezTo>
                    <a:pt x="437" y="124"/>
                    <a:pt x="437" y="124"/>
                    <a:pt x="437" y="124"/>
                  </a:cubicBezTo>
                  <a:cubicBezTo>
                    <a:pt x="460" y="124"/>
                    <a:pt x="460" y="124"/>
                    <a:pt x="460" y="124"/>
                  </a:cubicBezTo>
                  <a:cubicBezTo>
                    <a:pt x="460" y="100"/>
                    <a:pt x="460" y="100"/>
                    <a:pt x="460" y="100"/>
                  </a:cubicBezTo>
                  <a:cubicBezTo>
                    <a:pt x="460" y="100"/>
                    <a:pt x="460" y="100"/>
                    <a:pt x="460" y="100"/>
                  </a:cubicBezTo>
                  <a:close/>
                  <a:moveTo>
                    <a:pt x="460" y="67"/>
                  </a:moveTo>
                  <a:cubicBezTo>
                    <a:pt x="437" y="67"/>
                    <a:pt x="437" y="67"/>
                    <a:pt x="437" y="67"/>
                  </a:cubicBezTo>
                  <a:cubicBezTo>
                    <a:pt x="437" y="90"/>
                    <a:pt x="437" y="90"/>
                    <a:pt x="437" y="90"/>
                  </a:cubicBezTo>
                  <a:cubicBezTo>
                    <a:pt x="460" y="90"/>
                    <a:pt x="460" y="90"/>
                    <a:pt x="460" y="90"/>
                  </a:cubicBezTo>
                  <a:cubicBezTo>
                    <a:pt x="460" y="67"/>
                    <a:pt x="460" y="67"/>
                    <a:pt x="460" y="67"/>
                  </a:cubicBezTo>
                  <a:cubicBezTo>
                    <a:pt x="460" y="67"/>
                    <a:pt x="460" y="67"/>
                    <a:pt x="460" y="67"/>
                  </a:cubicBezTo>
                  <a:close/>
                  <a:moveTo>
                    <a:pt x="460" y="33"/>
                  </a:moveTo>
                  <a:cubicBezTo>
                    <a:pt x="437" y="33"/>
                    <a:pt x="437" y="33"/>
                    <a:pt x="437" y="33"/>
                  </a:cubicBezTo>
                  <a:cubicBezTo>
                    <a:pt x="437" y="57"/>
                    <a:pt x="437" y="57"/>
                    <a:pt x="437" y="57"/>
                  </a:cubicBezTo>
                  <a:cubicBezTo>
                    <a:pt x="460" y="57"/>
                    <a:pt x="460" y="57"/>
                    <a:pt x="460" y="57"/>
                  </a:cubicBezTo>
                  <a:cubicBezTo>
                    <a:pt x="460" y="33"/>
                    <a:pt x="460" y="33"/>
                    <a:pt x="460" y="33"/>
                  </a:cubicBezTo>
                  <a:cubicBezTo>
                    <a:pt x="460" y="33"/>
                    <a:pt x="460" y="33"/>
                    <a:pt x="460" y="33"/>
                  </a:cubicBezTo>
                  <a:close/>
                  <a:moveTo>
                    <a:pt x="532" y="368"/>
                  </a:moveTo>
                  <a:cubicBezTo>
                    <a:pt x="509" y="368"/>
                    <a:pt x="509" y="368"/>
                    <a:pt x="509" y="368"/>
                  </a:cubicBezTo>
                  <a:cubicBezTo>
                    <a:pt x="509" y="392"/>
                    <a:pt x="509" y="392"/>
                    <a:pt x="509" y="392"/>
                  </a:cubicBezTo>
                  <a:cubicBezTo>
                    <a:pt x="532" y="392"/>
                    <a:pt x="532" y="392"/>
                    <a:pt x="532" y="392"/>
                  </a:cubicBezTo>
                  <a:cubicBezTo>
                    <a:pt x="532" y="368"/>
                    <a:pt x="532" y="368"/>
                    <a:pt x="532" y="368"/>
                  </a:cubicBezTo>
                  <a:cubicBezTo>
                    <a:pt x="532" y="368"/>
                    <a:pt x="532" y="368"/>
                    <a:pt x="532" y="368"/>
                  </a:cubicBezTo>
                  <a:close/>
                  <a:moveTo>
                    <a:pt x="568" y="368"/>
                  </a:moveTo>
                  <a:cubicBezTo>
                    <a:pt x="545" y="368"/>
                    <a:pt x="545" y="368"/>
                    <a:pt x="545" y="368"/>
                  </a:cubicBezTo>
                  <a:cubicBezTo>
                    <a:pt x="545" y="392"/>
                    <a:pt x="545" y="392"/>
                    <a:pt x="545" y="392"/>
                  </a:cubicBezTo>
                  <a:cubicBezTo>
                    <a:pt x="568" y="392"/>
                    <a:pt x="568" y="392"/>
                    <a:pt x="568" y="392"/>
                  </a:cubicBezTo>
                  <a:cubicBezTo>
                    <a:pt x="568" y="368"/>
                    <a:pt x="568" y="368"/>
                    <a:pt x="568" y="368"/>
                  </a:cubicBezTo>
                  <a:cubicBezTo>
                    <a:pt x="568" y="368"/>
                    <a:pt x="568" y="368"/>
                    <a:pt x="568" y="368"/>
                  </a:cubicBezTo>
                  <a:close/>
                  <a:moveTo>
                    <a:pt x="532" y="335"/>
                  </a:moveTo>
                  <a:cubicBezTo>
                    <a:pt x="509" y="335"/>
                    <a:pt x="509" y="335"/>
                    <a:pt x="509" y="335"/>
                  </a:cubicBezTo>
                  <a:cubicBezTo>
                    <a:pt x="509" y="358"/>
                    <a:pt x="509" y="358"/>
                    <a:pt x="509" y="358"/>
                  </a:cubicBezTo>
                  <a:cubicBezTo>
                    <a:pt x="532" y="358"/>
                    <a:pt x="532" y="358"/>
                    <a:pt x="532" y="358"/>
                  </a:cubicBezTo>
                  <a:cubicBezTo>
                    <a:pt x="532" y="335"/>
                    <a:pt x="532" y="335"/>
                    <a:pt x="532" y="335"/>
                  </a:cubicBezTo>
                  <a:cubicBezTo>
                    <a:pt x="532" y="335"/>
                    <a:pt x="532" y="335"/>
                    <a:pt x="532" y="335"/>
                  </a:cubicBezTo>
                  <a:close/>
                  <a:moveTo>
                    <a:pt x="568" y="335"/>
                  </a:moveTo>
                  <a:cubicBezTo>
                    <a:pt x="545" y="335"/>
                    <a:pt x="545" y="335"/>
                    <a:pt x="545" y="335"/>
                  </a:cubicBezTo>
                  <a:cubicBezTo>
                    <a:pt x="545" y="358"/>
                    <a:pt x="545" y="358"/>
                    <a:pt x="545" y="358"/>
                  </a:cubicBezTo>
                  <a:cubicBezTo>
                    <a:pt x="568" y="358"/>
                    <a:pt x="568" y="358"/>
                    <a:pt x="568" y="358"/>
                  </a:cubicBezTo>
                  <a:cubicBezTo>
                    <a:pt x="568" y="335"/>
                    <a:pt x="568" y="335"/>
                    <a:pt x="568" y="335"/>
                  </a:cubicBezTo>
                  <a:cubicBezTo>
                    <a:pt x="568" y="335"/>
                    <a:pt x="568" y="335"/>
                    <a:pt x="568" y="335"/>
                  </a:cubicBezTo>
                  <a:close/>
                  <a:moveTo>
                    <a:pt x="532" y="301"/>
                  </a:moveTo>
                  <a:cubicBezTo>
                    <a:pt x="509" y="301"/>
                    <a:pt x="509" y="301"/>
                    <a:pt x="509" y="301"/>
                  </a:cubicBezTo>
                  <a:cubicBezTo>
                    <a:pt x="509" y="325"/>
                    <a:pt x="509" y="325"/>
                    <a:pt x="509" y="325"/>
                  </a:cubicBezTo>
                  <a:cubicBezTo>
                    <a:pt x="532" y="325"/>
                    <a:pt x="532" y="325"/>
                    <a:pt x="532" y="325"/>
                  </a:cubicBezTo>
                  <a:cubicBezTo>
                    <a:pt x="532" y="301"/>
                    <a:pt x="532" y="301"/>
                    <a:pt x="532" y="301"/>
                  </a:cubicBezTo>
                  <a:cubicBezTo>
                    <a:pt x="532" y="301"/>
                    <a:pt x="532" y="301"/>
                    <a:pt x="532" y="301"/>
                  </a:cubicBezTo>
                  <a:close/>
                  <a:moveTo>
                    <a:pt x="568" y="301"/>
                  </a:moveTo>
                  <a:cubicBezTo>
                    <a:pt x="545" y="301"/>
                    <a:pt x="545" y="301"/>
                    <a:pt x="545" y="301"/>
                  </a:cubicBezTo>
                  <a:cubicBezTo>
                    <a:pt x="545" y="325"/>
                    <a:pt x="545" y="325"/>
                    <a:pt x="545" y="325"/>
                  </a:cubicBezTo>
                  <a:cubicBezTo>
                    <a:pt x="568" y="325"/>
                    <a:pt x="568" y="325"/>
                    <a:pt x="568" y="325"/>
                  </a:cubicBezTo>
                  <a:cubicBezTo>
                    <a:pt x="568" y="301"/>
                    <a:pt x="568" y="301"/>
                    <a:pt x="568" y="301"/>
                  </a:cubicBezTo>
                  <a:cubicBezTo>
                    <a:pt x="568" y="301"/>
                    <a:pt x="568" y="301"/>
                    <a:pt x="568" y="301"/>
                  </a:cubicBezTo>
                  <a:close/>
                  <a:moveTo>
                    <a:pt x="532" y="268"/>
                  </a:moveTo>
                  <a:cubicBezTo>
                    <a:pt x="509" y="268"/>
                    <a:pt x="509" y="268"/>
                    <a:pt x="509" y="268"/>
                  </a:cubicBezTo>
                  <a:cubicBezTo>
                    <a:pt x="509" y="291"/>
                    <a:pt x="509" y="291"/>
                    <a:pt x="509" y="291"/>
                  </a:cubicBezTo>
                  <a:cubicBezTo>
                    <a:pt x="532" y="291"/>
                    <a:pt x="532" y="291"/>
                    <a:pt x="532" y="291"/>
                  </a:cubicBezTo>
                  <a:cubicBezTo>
                    <a:pt x="532" y="268"/>
                    <a:pt x="532" y="268"/>
                    <a:pt x="532" y="268"/>
                  </a:cubicBezTo>
                  <a:cubicBezTo>
                    <a:pt x="532" y="268"/>
                    <a:pt x="532" y="268"/>
                    <a:pt x="532" y="268"/>
                  </a:cubicBezTo>
                  <a:close/>
                  <a:moveTo>
                    <a:pt x="568" y="268"/>
                  </a:moveTo>
                  <a:cubicBezTo>
                    <a:pt x="545" y="268"/>
                    <a:pt x="545" y="268"/>
                    <a:pt x="545" y="268"/>
                  </a:cubicBezTo>
                  <a:cubicBezTo>
                    <a:pt x="545" y="291"/>
                    <a:pt x="545" y="291"/>
                    <a:pt x="545" y="291"/>
                  </a:cubicBezTo>
                  <a:cubicBezTo>
                    <a:pt x="568" y="291"/>
                    <a:pt x="568" y="291"/>
                    <a:pt x="568" y="291"/>
                  </a:cubicBezTo>
                  <a:cubicBezTo>
                    <a:pt x="568" y="268"/>
                    <a:pt x="568" y="268"/>
                    <a:pt x="568" y="268"/>
                  </a:cubicBezTo>
                  <a:cubicBezTo>
                    <a:pt x="568" y="268"/>
                    <a:pt x="568" y="268"/>
                    <a:pt x="568" y="268"/>
                  </a:cubicBezTo>
                  <a:close/>
                  <a:moveTo>
                    <a:pt x="532" y="234"/>
                  </a:moveTo>
                  <a:cubicBezTo>
                    <a:pt x="509" y="234"/>
                    <a:pt x="509" y="234"/>
                    <a:pt x="509" y="234"/>
                  </a:cubicBezTo>
                  <a:cubicBezTo>
                    <a:pt x="509" y="258"/>
                    <a:pt x="509" y="258"/>
                    <a:pt x="509" y="258"/>
                  </a:cubicBezTo>
                  <a:cubicBezTo>
                    <a:pt x="532" y="258"/>
                    <a:pt x="532" y="258"/>
                    <a:pt x="532" y="258"/>
                  </a:cubicBezTo>
                  <a:cubicBezTo>
                    <a:pt x="532" y="234"/>
                    <a:pt x="532" y="234"/>
                    <a:pt x="532" y="234"/>
                  </a:cubicBezTo>
                  <a:cubicBezTo>
                    <a:pt x="532" y="234"/>
                    <a:pt x="532" y="234"/>
                    <a:pt x="532" y="234"/>
                  </a:cubicBezTo>
                  <a:close/>
                  <a:moveTo>
                    <a:pt x="568" y="234"/>
                  </a:moveTo>
                  <a:cubicBezTo>
                    <a:pt x="545" y="234"/>
                    <a:pt x="545" y="234"/>
                    <a:pt x="545" y="234"/>
                  </a:cubicBezTo>
                  <a:cubicBezTo>
                    <a:pt x="545" y="258"/>
                    <a:pt x="545" y="258"/>
                    <a:pt x="545" y="258"/>
                  </a:cubicBezTo>
                  <a:cubicBezTo>
                    <a:pt x="568" y="258"/>
                    <a:pt x="568" y="258"/>
                    <a:pt x="568" y="258"/>
                  </a:cubicBezTo>
                  <a:cubicBezTo>
                    <a:pt x="568" y="234"/>
                    <a:pt x="568" y="234"/>
                    <a:pt x="568" y="234"/>
                  </a:cubicBezTo>
                  <a:cubicBezTo>
                    <a:pt x="568" y="234"/>
                    <a:pt x="568" y="234"/>
                    <a:pt x="568" y="234"/>
                  </a:cubicBezTo>
                  <a:close/>
                  <a:moveTo>
                    <a:pt x="532" y="201"/>
                  </a:moveTo>
                  <a:cubicBezTo>
                    <a:pt x="509" y="201"/>
                    <a:pt x="509" y="201"/>
                    <a:pt x="509" y="201"/>
                  </a:cubicBezTo>
                  <a:cubicBezTo>
                    <a:pt x="509" y="225"/>
                    <a:pt x="509" y="225"/>
                    <a:pt x="509" y="225"/>
                  </a:cubicBezTo>
                  <a:cubicBezTo>
                    <a:pt x="532" y="225"/>
                    <a:pt x="532" y="225"/>
                    <a:pt x="532" y="225"/>
                  </a:cubicBezTo>
                  <a:cubicBezTo>
                    <a:pt x="532" y="201"/>
                    <a:pt x="532" y="201"/>
                    <a:pt x="532" y="201"/>
                  </a:cubicBezTo>
                  <a:cubicBezTo>
                    <a:pt x="532" y="201"/>
                    <a:pt x="532" y="201"/>
                    <a:pt x="532" y="201"/>
                  </a:cubicBezTo>
                  <a:close/>
                  <a:moveTo>
                    <a:pt x="568" y="201"/>
                  </a:moveTo>
                  <a:cubicBezTo>
                    <a:pt x="545" y="201"/>
                    <a:pt x="545" y="201"/>
                    <a:pt x="545" y="201"/>
                  </a:cubicBezTo>
                  <a:cubicBezTo>
                    <a:pt x="545" y="225"/>
                    <a:pt x="545" y="225"/>
                    <a:pt x="545" y="225"/>
                  </a:cubicBezTo>
                  <a:cubicBezTo>
                    <a:pt x="568" y="225"/>
                    <a:pt x="568" y="225"/>
                    <a:pt x="568" y="225"/>
                  </a:cubicBezTo>
                  <a:cubicBezTo>
                    <a:pt x="568" y="201"/>
                    <a:pt x="568" y="201"/>
                    <a:pt x="568" y="201"/>
                  </a:cubicBezTo>
                  <a:cubicBezTo>
                    <a:pt x="568" y="201"/>
                    <a:pt x="568" y="201"/>
                    <a:pt x="568" y="201"/>
                  </a:cubicBezTo>
                  <a:close/>
                  <a:moveTo>
                    <a:pt x="532" y="168"/>
                  </a:moveTo>
                  <a:cubicBezTo>
                    <a:pt x="509" y="168"/>
                    <a:pt x="509" y="168"/>
                    <a:pt x="509" y="168"/>
                  </a:cubicBezTo>
                  <a:cubicBezTo>
                    <a:pt x="509" y="191"/>
                    <a:pt x="509" y="191"/>
                    <a:pt x="509" y="191"/>
                  </a:cubicBezTo>
                  <a:cubicBezTo>
                    <a:pt x="532" y="191"/>
                    <a:pt x="532" y="191"/>
                    <a:pt x="532" y="191"/>
                  </a:cubicBezTo>
                  <a:cubicBezTo>
                    <a:pt x="532" y="168"/>
                    <a:pt x="532" y="168"/>
                    <a:pt x="532" y="168"/>
                  </a:cubicBezTo>
                  <a:cubicBezTo>
                    <a:pt x="532" y="168"/>
                    <a:pt x="532" y="168"/>
                    <a:pt x="532" y="168"/>
                  </a:cubicBezTo>
                  <a:close/>
                  <a:moveTo>
                    <a:pt x="568" y="168"/>
                  </a:moveTo>
                  <a:cubicBezTo>
                    <a:pt x="545" y="168"/>
                    <a:pt x="545" y="168"/>
                    <a:pt x="545" y="168"/>
                  </a:cubicBezTo>
                  <a:cubicBezTo>
                    <a:pt x="545" y="191"/>
                    <a:pt x="545" y="191"/>
                    <a:pt x="545" y="191"/>
                  </a:cubicBezTo>
                  <a:cubicBezTo>
                    <a:pt x="568" y="191"/>
                    <a:pt x="568" y="191"/>
                    <a:pt x="568" y="191"/>
                  </a:cubicBezTo>
                  <a:cubicBezTo>
                    <a:pt x="568" y="168"/>
                    <a:pt x="568" y="168"/>
                    <a:pt x="568" y="168"/>
                  </a:cubicBezTo>
                  <a:cubicBezTo>
                    <a:pt x="568" y="168"/>
                    <a:pt x="568" y="168"/>
                    <a:pt x="568" y="168"/>
                  </a:cubicBezTo>
                  <a:close/>
                  <a:moveTo>
                    <a:pt x="568" y="134"/>
                  </a:moveTo>
                  <a:cubicBezTo>
                    <a:pt x="545" y="134"/>
                    <a:pt x="545" y="134"/>
                    <a:pt x="545" y="134"/>
                  </a:cubicBezTo>
                  <a:cubicBezTo>
                    <a:pt x="545" y="158"/>
                    <a:pt x="545" y="158"/>
                    <a:pt x="545" y="158"/>
                  </a:cubicBezTo>
                  <a:cubicBezTo>
                    <a:pt x="568" y="158"/>
                    <a:pt x="568" y="158"/>
                    <a:pt x="568" y="158"/>
                  </a:cubicBezTo>
                  <a:cubicBezTo>
                    <a:pt x="568" y="134"/>
                    <a:pt x="568" y="134"/>
                    <a:pt x="568" y="134"/>
                  </a:cubicBezTo>
                  <a:cubicBezTo>
                    <a:pt x="568" y="134"/>
                    <a:pt x="568" y="134"/>
                    <a:pt x="568" y="134"/>
                  </a:cubicBezTo>
                  <a:close/>
                  <a:moveTo>
                    <a:pt x="568" y="100"/>
                  </a:moveTo>
                  <a:cubicBezTo>
                    <a:pt x="545" y="100"/>
                    <a:pt x="545" y="100"/>
                    <a:pt x="545" y="100"/>
                  </a:cubicBezTo>
                  <a:cubicBezTo>
                    <a:pt x="545" y="124"/>
                    <a:pt x="545" y="124"/>
                    <a:pt x="545" y="124"/>
                  </a:cubicBezTo>
                  <a:cubicBezTo>
                    <a:pt x="568" y="124"/>
                    <a:pt x="568" y="124"/>
                    <a:pt x="568" y="124"/>
                  </a:cubicBezTo>
                  <a:cubicBezTo>
                    <a:pt x="568" y="100"/>
                    <a:pt x="568" y="100"/>
                    <a:pt x="568" y="100"/>
                  </a:cubicBezTo>
                  <a:cubicBezTo>
                    <a:pt x="568" y="100"/>
                    <a:pt x="568" y="100"/>
                    <a:pt x="568" y="100"/>
                  </a:cubicBezTo>
                  <a:close/>
                  <a:moveTo>
                    <a:pt x="568" y="67"/>
                  </a:moveTo>
                  <a:cubicBezTo>
                    <a:pt x="545" y="67"/>
                    <a:pt x="545" y="67"/>
                    <a:pt x="545" y="67"/>
                  </a:cubicBezTo>
                  <a:cubicBezTo>
                    <a:pt x="545" y="90"/>
                    <a:pt x="545" y="90"/>
                    <a:pt x="545" y="90"/>
                  </a:cubicBezTo>
                  <a:cubicBezTo>
                    <a:pt x="568" y="90"/>
                    <a:pt x="568" y="90"/>
                    <a:pt x="568" y="90"/>
                  </a:cubicBezTo>
                  <a:cubicBezTo>
                    <a:pt x="568" y="67"/>
                    <a:pt x="568" y="67"/>
                    <a:pt x="568" y="67"/>
                  </a:cubicBezTo>
                  <a:cubicBezTo>
                    <a:pt x="568" y="67"/>
                    <a:pt x="568" y="67"/>
                    <a:pt x="568" y="67"/>
                  </a:cubicBezTo>
                  <a:close/>
                  <a:moveTo>
                    <a:pt x="604" y="368"/>
                  </a:moveTo>
                  <a:cubicBezTo>
                    <a:pt x="580" y="368"/>
                    <a:pt x="580" y="368"/>
                    <a:pt x="580" y="368"/>
                  </a:cubicBezTo>
                  <a:cubicBezTo>
                    <a:pt x="580" y="392"/>
                    <a:pt x="580" y="392"/>
                    <a:pt x="580" y="392"/>
                  </a:cubicBezTo>
                  <a:cubicBezTo>
                    <a:pt x="604" y="392"/>
                    <a:pt x="604" y="392"/>
                    <a:pt x="604" y="392"/>
                  </a:cubicBezTo>
                  <a:cubicBezTo>
                    <a:pt x="604" y="368"/>
                    <a:pt x="604" y="368"/>
                    <a:pt x="604" y="368"/>
                  </a:cubicBezTo>
                  <a:cubicBezTo>
                    <a:pt x="604" y="368"/>
                    <a:pt x="604" y="368"/>
                    <a:pt x="604" y="368"/>
                  </a:cubicBezTo>
                  <a:close/>
                  <a:moveTo>
                    <a:pt x="641" y="368"/>
                  </a:moveTo>
                  <a:cubicBezTo>
                    <a:pt x="617" y="368"/>
                    <a:pt x="617" y="368"/>
                    <a:pt x="617" y="368"/>
                  </a:cubicBezTo>
                  <a:cubicBezTo>
                    <a:pt x="617" y="392"/>
                    <a:pt x="617" y="392"/>
                    <a:pt x="617" y="392"/>
                  </a:cubicBezTo>
                  <a:cubicBezTo>
                    <a:pt x="641" y="392"/>
                    <a:pt x="641" y="392"/>
                    <a:pt x="641" y="392"/>
                  </a:cubicBezTo>
                  <a:cubicBezTo>
                    <a:pt x="641" y="368"/>
                    <a:pt x="641" y="368"/>
                    <a:pt x="641" y="368"/>
                  </a:cubicBezTo>
                  <a:cubicBezTo>
                    <a:pt x="641" y="368"/>
                    <a:pt x="641" y="368"/>
                    <a:pt x="641" y="368"/>
                  </a:cubicBezTo>
                  <a:close/>
                  <a:moveTo>
                    <a:pt x="604" y="335"/>
                  </a:moveTo>
                  <a:cubicBezTo>
                    <a:pt x="580" y="335"/>
                    <a:pt x="580" y="335"/>
                    <a:pt x="580" y="335"/>
                  </a:cubicBezTo>
                  <a:cubicBezTo>
                    <a:pt x="580" y="358"/>
                    <a:pt x="580" y="358"/>
                    <a:pt x="580" y="358"/>
                  </a:cubicBezTo>
                  <a:cubicBezTo>
                    <a:pt x="604" y="358"/>
                    <a:pt x="604" y="358"/>
                    <a:pt x="604" y="358"/>
                  </a:cubicBezTo>
                  <a:cubicBezTo>
                    <a:pt x="604" y="335"/>
                    <a:pt x="604" y="335"/>
                    <a:pt x="604" y="335"/>
                  </a:cubicBezTo>
                  <a:cubicBezTo>
                    <a:pt x="604" y="335"/>
                    <a:pt x="604" y="335"/>
                    <a:pt x="604" y="335"/>
                  </a:cubicBezTo>
                  <a:close/>
                  <a:moveTo>
                    <a:pt x="641" y="335"/>
                  </a:moveTo>
                  <a:cubicBezTo>
                    <a:pt x="617" y="335"/>
                    <a:pt x="617" y="335"/>
                    <a:pt x="617" y="335"/>
                  </a:cubicBezTo>
                  <a:cubicBezTo>
                    <a:pt x="617" y="358"/>
                    <a:pt x="617" y="358"/>
                    <a:pt x="617" y="358"/>
                  </a:cubicBezTo>
                  <a:cubicBezTo>
                    <a:pt x="641" y="358"/>
                    <a:pt x="641" y="358"/>
                    <a:pt x="641" y="358"/>
                  </a:cubicBezTo>
                  <a:cubicBezTo>
                    <a:pt x="641" y="335"/>
                    <a:pt x="641" y="335"/>
                    <a:pt x="641" y="335"/>
                  </a:cubicBezTo>
                  <a:cubicBezTo>
                    <a:pt x="641" y="335"/>
                    <a:pt x="641" y="335"/>
                    <a:pt x="641" y="335"/>
                  </a:cubicBezTo>
                  <a:close/>
                  <a:moveTo>
                    <a:pt x="604" y="301"/>
                  </a:moveTo>
                  <a:cubicBezTo>
                    <a:pt x="580" y="301"/>
                    <a:pt x="580" y="301"/>
                    <a:pt x="580" y="301"/>
                  </a:cubicBezTo>
                  <a:cubicBezTo>
                    <a:pt x="580" y="325"/>
                    <a:pt x="580" y="325"/>
                    <a:pt x="580" y="325"/>
                  </a:cubicBezTo>
                  <a:cubicBezTo>
                    <a:pt x="604" y="325"/>
                    <a:pt x="604" y="325"/>
                    <a:pt x="604" y="325"/>
                  </a:cubicBezTo>
                  <a:cubicBezTo>
                    <a:pt x="604" y="301"/>
                    <a:pt x="604" y="301"/>
                    <a:pt x="604" y="301"/>
                  </a:cubicBezTo>
                  <a:cubicBezTo>
                    <a:pt x="604" y="301"/>
                    <a:pt x="604" y="301"/>
                    <a:pt x="604" y="301"/>
                  </a:cubicBezTo>
                  <a:close/>
                  <a:moveTo>
                    <a:pt x="641" y="301"/>
                  </a:moveTo>
                  <a:cubicBezTo>
                    <a:pt x="617" y="301"/>
                    <a:pt x="617" y="301"/>
                    <a:pt x="617" y="301"/>
                  </a:cubicBezTo>
                  <a:cubicBezTo>
                    <a:pt x="617" y="325"/>
                    <a:pt x="617" y="325"/>
                    <a:pt x="617" y="325"/>
                  </a:cubicBezTo>
                  <a:cubicBezTo>
                    <a:pt x="641" y="325"/>
                    <a:pt x="641" y="325"/>
                    <a:pt x="641" y="325"/>
                  </a:cubicBezTo>
                  <a:cubicBezTo>
                    <a:pt x="641" y="301"/>
                    <a:pt x="641" y="301"/>
                    <a:pt x="641" y="301"/>
                  </a:cubicBezTo>
                  <a:cubicBezTo>
                    <a:pt x="641" y="301"/>
                    <a:pt x="641" y="301"/>
                    <a:pt x="641" y="301"/>
                  </a:cubicBezTo>
                  <a:close/>
                  <a:moveTo>
                    <a:pt x="604" y="268"/>
                  </a:moveTo>
                  <a:cubicBezTo>
                    <a:pt x="580" y="268"/>
                    <a:pt x="580" y="268"/>
                    <a:pt x="580" y="268"/>
                  </a:cubicBezTo>
                  <a:cubicBezTo>
                    <a:pt x="580" y="291"/>
                    <a:pt x="580" y="291"/>
                    <a:pt x="580" y="291"/>
                  </a:cubicBezTo>
                  <a:cubicBezTo>
                    <a:pt x="604" y="291"/>
                    <a:pt x="604" y="291"/>
                    <a:pt x="604" y="291"/>
                  </a:cubicBezTo>
                  <a:cubicBezTo>
                    <a:pt x="604" y="268"/>
                    <a:pt x="604" y="268"/>
                    <a:pt x="604" y="268"/>
                  </a:cubicBezTo>
                  <a:cubicBezTo>
                    <a:pt x="604" y="268"/>
                    <a:pt x="604" y="268"/>
                    <a:pt x="604" y="268"/>
                  </a:cubicBezTo>
                  <a:close/>
                  <a:moveTo>
                    <a:pt x="641" y="268"/>
                  </a:moveTo>
                  <a:cubicBezTo>
                    <a:pt x="617" y="268"/>
                    <a:pt x="617" y="268"/>
                    <a:pt x="617" y="268"/>
                  </a:cubicBezTo>
                  <a:cubicBezTo>
                    <a:pt x="617" y="291"/>
                    <a:pt x="617" y="291"/>
                    <a:pt x="617" y="291"/>
                  </a:cubicBezTo>
                  <a:cubicBezTo>
                    <a:pt x="641" y="291"/>
                    <a:pt x="641" y="291"/>
                    <a:pt x="641" y="291"/>
                  </a:cubicBezTo>
                  <a:cubicBezTo>
                    <a:pt x="641" y="268"/>
                    <a:pt x="641" y="268"/>
                    <a:pt x="641" y="268"/>
                  </a:cubicBezTo>
                  <a:cubicBezTo>
                    <a:pt x="641" y="268"/>
                    <a:pt x="641" y="268"/>
                    <a:pt x="641" y="268"/>
                  </a:cubicBezTo>
                  <a:close/>
                  <a:moveTo>
                    <a:pt x="604" y="234"/>
                  </a:moveTo>
                  <a:cubicBezTo>
                    <a:pt x="580" y="234"/>
                    <a:pt x="580" y="234"/>
                    <a:pt x="580" y="234"/>
                  </a:cubicBezTo>
                  <a:cubicBezTo>
                    <a:pt x="580" y="258"/>
                    <a:pt x="580" y="258"/>
                    <a:pt x="580" y="258"/>
                  </a:cubicBezTo>
                  <a:cubicBezTo>
                    <a:pt x="604" y="258"/>
                    <a:pt x="604" y="258"/>
                    <a:pt x="604" y="258"/>
                  </a:cubicBezTo>
                  <a:cubicBezTo>
                    <a:pt x="604" y="234"/>
                    <a:pt x="604" y="234"/>
                    <a:pt x="604" y="234"/>
                  </a:cubicBezTo>
                  <a:cubicBezTo>
                    <a:pt x="604" y="234"/>
                    <a:pt x="604" y="234"/>
                    <a:pt x="604" y="234"/>
                  </a:cubicBezTo>
                  <a:close/>
                  <a:moveTo>
                    <a:pt x="641" y="234"/>
                  </a:moveTo>
                  <a:cubicBezTo>
                    <a:pt x="617" y="234"/>
                    <a:pt x="617" y="234"/>
                    <a:pt x="617" y="234"/>
                  </a:cubicBezTo>
                  <a:cubicBezTo>
                    <a:pt x="617" y="258"/>
                    <a:pt x="617" y="258"/>
                    <a:pt x="617" y="258"/>
                  </a:cubicBezTo>
                  <a:cubicBezTo>
                    <a:pt x="641" y="258"/>
                    <a:pt x="641" y="258"/>
                    <a:pt x="641" y="258"/>
                  </a:cubicBezTo>
                  <a:cubicBezTo>
                    <a:pt x="641" y="234"/>
                    <a:pt x="641" y="234"/>
                    <a:pt x="641" y="234"/>
                  </a:cubicBezTo>
                  <a:cubicBezTo>
                    <a:pt x="641" y="234"/>
                    <a:pt x="641" y="234"/>
                    <a:pt x="641" y="234"/>
                  </a:cubicBezTo>
                  <a:close/>
                  <a:moveTo>
                    <a:pt x="604" y="201"/>
                  </a:moveTo>
                  <a:cubicBezTo>
                    <a:pt x="580" y="201"/>
                    <a:pt x="580" y="201"/>
                    <a:pt x="580" y="201"/>
                  </a:cubicBezTo>
                  <a:cubicBezTo>
                    <a:pt x="580" y="225"/>
                    <a:pt x="580" y="225"/>
                    <a:pt x="580" y="225"/>
                  </a:cubicBezTo>
                  <a:cubicBezTo>
                    <a:pt x="604" y="225"/>
                    <a:pt x="604" y="225"/>
                    <a:pt x="604" y="225"/>
                  </a:cubicBezTo>
                  <a:cubicBezTo>
                    <a:pt x="604" y="201"/>
                    <a:pt x="604" y="201"/>
                    <a:pt x="604" y="201"/>
                  </a:cubicBezTo>
                  <a:cubicBezTo>
                    <a:pt x="604" y="201"/>
                    <a:pt x="604" y="201"/>
                    <a:pt x="604" y="201"/>
                  </a:cubicBezTo>
                  <a:close/>
                  <a:moveTo>
                    <a:pt x="604" y="168"/>
                  </a:moveTo>
                  <a:cubicBezTo>
                    <a:pt x="580" y="168"/>
                    <a:pt x="580" y="168"/>
                    <a:pt x="580" y="168"/>
                  </a:cubicBezTo>
                  <a:cubicBezTo>
                    <a:pt x="580" y="191"/>
                    <a:pt x="580" y="191"/>
                    <a:pt x="580" y="191"/>
                  </a:cubicBezTo>
                  <a:cubicBezTo>
                    <a:pt x="604" y="191"/>
                    <a:pt x="604" y="191"/>
                    <a:pt x="604" y="191"/>
                  </a:cubicBezTo>
                  <a:cubicBezTo>
                    <a:pt x="604" y="168"/>
                    <a:pt x="604" y="168"/>
                    <a:pt x="604" y="168"/>
                  </a:cubicBezTo>
                  <a:cubicBezTo>
                    <a:pt x="604" y="168"/>
                    <a:pt x="604" y="168"/>
                    <a:pt x="604" y="168"/>
                  </a:cubicBezTo>
                  <a:close/>
                  <a:moveTo>
                    <a:pt x="604" y="134"/>
                  </a:moveTo>
                  <a:cubicBezTo>
                    <a:pt x="580" y="134"/>
                    <a:pt x="580" y="134"/>
                    <a:pt x="580" y="134"/>
                  </a:cubicBezTo>
                  <a:cubicBezTo>
                    <a:pt x="580" y="158"/>
                    <a:pt x="580" y="158"/>
                    <a:pt x="580" y="158"/>
                  </a:cubicBezTo>
                  <a:cubicBezTo>
                    <a:pt x="604" y="158"/>
                    <a:pt x="604" y="158"/>
                    <a:pt x="604" y="158"/>
                  </a:cubicBezTo>
                  <a:cubicBezTo>
                    <a:pt x="604" y="134"/>
                    <a:pt x="604" y="134"/>
                    <a:pt x="604" y="134"/>
                  </a:cubicBezTo>
                  <a:cubicBezTo>
                    <a:pt x="604" y="134"/>
                    <a:pt x="604" y="134"/>
                    <a:pt x="604" y="134"/>
                  </a:cubicBezTo>
                  <a:close/>
                  <a:moveTo>
                    <a:pt x="604" y="100"/>
                  </a:moveTo>
                  <a:cubicBezTo>
                    <a:pt x="580" y="100"/>
                    <a:pt x="580" y="100"/>
                    <a:pt x="580" y="100"/>
                  </a:cubicBezTo>
                  <a:cubicBezTo>
                    <a:pt x="580" y="124"/>
                    <a:pt x="580" y="124"/>
                    <a:pt x="580" y="124"/>
                  </a:cubicBezTo>
                  <a:cubicBezTo>
                    <a:pt x="604" y="124"/>
                    <a:pt x="604" y="124"/>
                    <a:pt x="604" y="124"/>
                  </a:cubicBezTo>
                  <a:cubicBezTo>
                    <a:pt x="604" y="100"/>
                    <a:pt x="604" y="100"/>
                    <a:pt x="604" y="100"/>
                  </a:cubicBezTo>
                  <a:cubicBezTo>
                    <a:pt x="604" y="100"/>
                    <a:pt x="604" y="100"/>
                    <a:pt x="604" y="100"/>
                  </a:cubicBezTo>
                  <a:close/>
                  <a:moveTo>
                    <a:pt x="641" y="201"/>
                  </a:moveTo>
                  <a:cubicBezTo>
                    <a:pt x="617" y="201"/>
                    <a:pt x="617" y="201"/>
                    <a:pt x="617" y="201"/>
                  </a:cubicBezTo>
                  <a:cubicBezTo>
                    <a:pt x="617" y="225"/>
                    <a:pt x="617" y="225"/>
                    <a:pt x="617" y="225"/>
                  </a:cubicBezTo>
                  <a:cubicBezTo>
                    <a:pt x="641" y="225"/>
                    <a:pt x="641" y="225"/>
                    <a:pt x="641" y="225"/>
                  </a:cubicBezTo>
                  <a:cubicBezTo>
                    <a:pt x="641" y="201"/>
                    <a:pt x="641" y="201"/>
                    <a:pt x="641" y="201"/>
                  </a:cubicBezTo>
                  <a:cubicBezTo>
                    <a:pt x="641" y="201"/>
                    <a:pt x="641" y="201"/>
                    <a:pt x="641" y="201"/>
                  </a:cubicBezTo>
                  <a:close/>
                  <a:moveTo>
                    <a:pt x="641" y="168"/>
                  </a:moveTo>
                  <a:cubicBezTo>
                    <a:pt x="617" y="168"/>
                    <a:pt x="617" y="168"/>
                    <a:pt x="617" y="168"/>
                  </a:cubicBezTo>
                  <a:cubicBezTo>
                    <a:pt x="617" y="191"/>
                    <a:pt x="617" y="191"/>
                    <a:pt x="617" y="191"/>
                  </a:cubicBezTo>
                  <a:cubicBezTo>
                    <a:pt x="641" y="191"/>
                    <a:pt x="641" y="191"/>
                    <a:pt x="641" y="191"/>
                  </a:cubicBezTo>
                  <a:cubicBezTo>
                    <a:pt x="641" y="168"/>
                    <a:pt x="641" y="168"/>
                    <a:pt x="641" y="168"/>
                  </a:cubicBezTo>
                  <a:cubicBezTo>
                    <a:pt x="641" y="168"/>
                    <a:pt x="641" y="168"/>
                    <a:pt x="641" y="168"/>
                  </a:cubicBezTo>
                  <a:close/>
                  <a:moveTo>
                    <a:pt x="641" y="134"/>
                  </a:moveTo>
                  <a:cubicBezTo>
                    <a:pt x="617" y="134"/>
                    <a:pt x="617" y="134"/>
                    <a:pt x="617" y="134"/>
                  </a:cubicBezTo>
                  <a:cubicBezTo>
                    <a:pt x="617" y="158"/>
                    <a:pt x="617" y="158"/>
                    <a:pt x="617" y="158"/>
                  </a:cubicBezTo>
                  <a:cubicBezTo>
                    <a:pt x="641" y="158"/>
                    <a:pt x="641" y="158"/>
                    <a:pt x="641" y="158"/>
                  </a:cubicBezTo>
                  <a:cubicBezTo>
                    <a:pt x="641" y="134"/>
                    <a:pt x="641" y="134"/>
                    <a:pt x="641" y="134"/>
                  </a:cubicBezTo>
                  <a:cubicBezTo>
                    <a:pt x="641" y="134"/>
                    <a:pt x="641" y="134"/>
                    <a:pt x="641" y="134"/>
                  </a:cubicBezTo>
                  <a:close/>
                  <a:moveTo>
                    <a:pt x="641" y="100"/>
                  </a:moveTo>
                  <a:cubicBezTo>
                    <a:pt x="617" y="100"/>
                    <a:pt x="617" y="100"/>
                    <a:pt x="617" y="100"/>
                  </a:cubicBezTo>
                  <a:cubicBezTo>
                    <a:pt x="617" y="124"/>
                    <a:pt x="617" y="124"/>
                    <a:pt x="617" y="124"/>
                  </a:cubicBezTo>
                  <a:cubicBezTo>
                    <a:pt x="641" y="124"/>
                    <a:pt x="641" y="124"/>
                    <a:pt x="641" y="124"/>
                  </a:cubicBezTo>
                  <a:cubicBezTo>
                    <a:pt x="641" y="100"/>
                    <a:pt x="641" y="100"/>
                    <a:pt x="641" y="100"/>
                  </a:cubicBezTo>
                  <a:cubicBezTo>
                    <a:pt x="641" y="100"/>
                    <a:pt x="641" y="100"/>
                    <a:pt x="641" y="100"/>
                  </a:cubicBezTo>
                  <a:close/>
                  <a:moveTo>
                    <a:pt x="604" y="67"/>
                  </a:moveTo>
                  <a:cubicBezTo>
                    <a:pt x="580" y="67"/>
                    <a:pt x="580" y="67"/>
                    <a:pt x="580" y="67"/>
                  </a:cubicBezTo>
                  <a:cubicBezTo>
                    <a:pt x="580" y="90"/>
                    <a:pt x="580" y="90"/>
                    <a:pt x="580" y="90"/>
                  </a:cubicBezTo>
                  <a:cubicBezTo>
                    <a:pt x="604" y="90"/>
                    <a:pt x="604" y="90"/>
                    <a:pt x="604" y="90"/>
                  </a:cubicBezTo>
                  <a:cubicBezTo>
                    <a:pt x="604" y="67"/>
                    <a:pt x="604" y="67"/>
                    <a:pt x="604" y="67"/>
                  </a:cubicBezTo>
                  <a:cubicBezTo>
                    <a:pt x="604" y="67"/>
                    <a:pt x="604" y="67"/>
                    <a:pt x="604" y="67"/>
                  </a:cubicBezTo>
                  <a:close/>
                  <a:moveTo>
                    <a:pt x="604" y="33"/>
                  </a:moveTo>
                  <a:cubicBezTo>
                    <a:pt x="580" y="33"/>
                    <a:pt x="580" y="33"/>
                    <a:pt x="580" y="33"/>
                  </a:cubicBezTo>
                  <a:cubicBezTo>
                    <a:pt x="580" y="57"/>
                    <a:pt x="580" y="57"/>
                    <a:pt x="580" y="57"/>
                  </a:cubicBezTo>
                  <a:cubicBezTo>
                    <a:pt x="604" y="57"/>
                    <a:pt x="604" y="57"/>
                    <a:pt x="604" y="57"/>
                  </a:cubicBezTo>
                  <a:cubicBezTo>
                    <a:pt x="604" y="33"/>
                    <a:pt x="604" y="33"/>
                    <a:pt x="604" y="33"/>
                  </a:cubicBezTo>
                  <a:cubicBezTo>
                    <a:pt x="604" y="33"/>
                    <a:pt x="604" y="33"/>
                    <a:pt x="604" y="3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sp>
        <p:nvSpPr>
          <p:cNvPr id="8" name="Chevron 7"/>
          <p:cNvSpPr/>
          <p:nvPr/>
        </p:nvSpPr>
        <p:spPr bwMode="auto">
          <a:xfrm>
            <a:off x="6767796" y="3975753"/>
            <a:ext cx="1370336" cy="289293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4" name="Group 23"/>
          <p:cNvGrpSpPr/>
          <p:nvPr/>
        </p:nvGrpSpPr>
        <p:grpSpPr>
          <a:xfrm>
            <a:off x="222078" y="472375"/>
            <a:ext cx="781750" cy="594960"/>
            <a:chOff x="4543910" y="2378075"/>
            <a:chExt cx="1076325" cy="819150"/>
          </a:xfrm>
        </p:grpSpPr>
        <p:sp>
          <p:nvSpPr>
            <p:cNvPr id="25"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Voice output</a:t>
            </a:r>
          </a:p>
        </p:txBody>
      </p:sp>
    </p:spTree>
    <p:extLst>
      <p:ext uri="{BB962C8B-B14F-4D97-AF65-F5344CB8AC3E}">
        <p14:creationId xmlns:p14="http://schemas.microsoft.com/office/powerpoint/2010/main" val="2488419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lt Text">
            <a:extLst>
              <a:ext uri="{FF2B5EF4-FFF2-40B4-BE49-F238E27FC236}">
                <a16:creationId xmlns:a16="http://schemas.microsoft.com/office/drawing/2014/main" id="{64159AF1-DB12-4B89-A96B-2FA4B874C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131" y="0"/>
            <a:ext cx="9837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3352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Customize both language </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and acoustic models</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8520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12" name="Title 11"/>
          <p:cNvSpPr>
            <a:spLocks noGrp="1"/>
          </p:cNvSpPr>
          <p:nvPr>
            <p:ph type="title"/>
          </p:nvPr>
        </p:nvSpPr>
        <p:spPr>
          <a:xfrm>
            <a:off x="1343780" y="291960"/>
            <a:ext cx="11655841" cy="898964"/>
          </a:xfrm>
        </p:spPr>
        <p:txBody>
          <a:bodyPr/>
          <a:lstStyle/>
          <a:p>
            <a:r>
              <a:rPr lang="en-US">
                <a:gradFill>
                  <a:gsLst>
                    <a:gs pos="1250">
                      <a:schemeClr val="bg1"/>
                    </a:gs>
                    <a:gs pos="100000">
                      <a:schemeClr val="bg1"/>
                    </a:gs>
                  </a:gsLst>
                  <a:lin ang="5400000" scaled="0"/>
                </a:gradFill>
              </a:rPr>
              <a:t>Custom Recognition Intelligent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808037" y="4987638"/>
              <a:ext cx="1269201" cy="862703"/>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Record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audio</a:t>
              </a:r>
            </a:p>
          </p:txBody>
        </p:sp>
      </p:grpSp>
      <p:grpSp>
        <p:nvGrpSpPr>
          <p:cNvPr id="10" name="Group 9"/>
          <p:cNvGrpSpPr/>
          <p:nvPr/>
        </p:nvGrpSpPr>
        <p:grpSpPr>
          <a:xfrm>
            <a:off x="2868541" y="4474276"/>
            <a:ext cx="2269344" cy="2209769"/>
            <a:chOff x="2923492" y="4259262"/>
            <a:chExt cx="2316656"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601403" y="5148693"/>
              <a:ext cx="1638745" cy="478444"/>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1839357"/>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Create custom language models for the vocabulary of the application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Adapt acoustic models to better match the expected environment </a:t>
            </a:r>
            <a:b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of the application’s users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Deploy to a custom endpoint and access from any device</a:t>
            </a:r>
          </a:p>
        </p:txBody>
      </p:sp>
    </p:spTree>
    <p:extLst>
      <p:ext uri="{BB962C8B-B14F-4D97-AF65-F5344CB8AC3E}">
        <p14:creationId xmlns:p14="http://schemas.microsoft.com/office/powerpoint/2010/main" val="18818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voices are the same</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identification</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gradFill>
                    <a:gsLst>
                      <a:gs pos="2917">
                        <a:srgbClr val="000000"/>
                      </a:gs>
                      <a:gs pos="31000">
                        <a:srgbClr val="000000"/>
                      </a:gs>
                    </a:gsLst>
                    <a:lin ang="5400000" scaled="0"/>
                  </a:gradFill>
                  <a:effectLst/>
                  <a:uLnTx/>
                  <a:uFillTx/>
                  <a:latin typeface="Segoe UI"/>
                  <a:ea typeface="+mn-ea"/>
                  <a:cs typeface="+mn-cs"/>
                </a:rPr>
                <a:t>“</a:t>
              </a:r>
              <a:r>
                <a:rPr kumimoji="0" lang="en-US" sz="2351" b="1" i="0" u="none" strike="noStrike" kern="0" cap="none" spc="0" normalizeH="0" baseline="0" noProof="0">
                  <a:ln>
                    <a:noFill/>
                  </a:ln>
                  <a:gradFill>
                    <a:gsLst>
                      <a:gs pos="2917">
                        <a:srgbClr val="000000"/>
                      </a:gs>
                      <a:gs pos="31000">
                        <a:srgbClr val="000000"/>
                      </a:gs>
                    </a:gsLst>
                    <a:lin ang="5400000" scaled="0"/>
                  </a:gradFill>
                  <a:effectLst/>
                  <a:uLnTx/>
                  <a:uFillTx/>
                  <a:latin typeface="Segoe UI"/>
                  <a:ea typeface="+mn-ea"/>
                  <a:cs typeface="+mn-cs"/>
                </a:rPr>
                <a:t>”</a:t>
              </a:r>
            </a:p>
          </p:txBody>
        </p:sp>
      </p:grpSp>
    </p:spTree>
    <p:extLst>
      <p:ext uri="{BB962C8B-B14F-4D97-AF65-F5344CB8AC3E}">
        <p14:creationId xmlns:p14="http://schemas.microsoft.com/office/powerpoint/2010/main" val="3358084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solidFill>
                <a:sysClr val="windowText" lastClr="000000"/>
              </a:solidFill>
              <a:effectLst/>
              <a:uLnTx/>
              <a:uFillTx/>
              <a:latin typeface="Arial" panose="020B0604020202020204" pitchFamily="34" charset="0"/>
              <a:ea typeface="+mn-ea"/>
              <a:cs typeface="+mn-cs"/>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solidFill>
                <a:sysClr val="windowText" lastClr="000000"/>
              </a:solidFill>
              <a:effectLst/>
              <a:uLnTx/>
              <a:uFillTx/>
              <a:latin typeface="Arial" panose="020B0604020202020204" pitchFamily="34" charset="0"/>
              <a:ea typeface="+mn-ea"/>
              <a:cs typeface="+mn-cs"/>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46" name="Group 45"/>
          <p:cNvGrpSpPr/>
          <p:nvPr/>
        </p:nvGrpSpPr>
        <p:grpSpPr>
          <a:xfrm>
            <a:off x="205513" y="479361"/>
            <a:ext cx="781750" cy="644400"/>
            <a:chOff x="4442750" y="2674884"/>
            <a:chExt cx="797935" cy="657741"/>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
          <p:nvSpPr>
            <p:cNvPr id="48" name="TextBox 47"/>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gradFill>
                    <a:gsLst>
                      <a:gs pos="2917">
                        <a:srgbClr val="000000"/>
                      </a:gs>
                      <a:gs pos="31000">
                        <a:srgbClr val="000000"/>
                      </a:gs>
                    </a:gsLst>
                    <a:lin ang="5400000" scaled="0"/>
                  </a:gradFill>
                  <a:effectLst/>
                  <a:uLnTx/>
                  <a:uFillTx/>
                  <a:latin typeface="Segoe UI"/>
                  <a:ea typeface="+mn-ea"/>
                  <a:cs typeface="+mn-cs"/>
                </a:rPr>
                <a:t>“</a:t>
              </a:r>
              <a:r>
                <a:rPr kumimoji="0" lang="en-US" sz="2351" b="1" i="0" u="none" strike="noStrike" kern="0" cap="none" spc="0" normalizeH="0" baseline="0" noProof="0">
                  <a:ln>
                    <a:noFill/>
                  </a:ln>
                  <a:gradFill>
                    <a:gsLst>
                      <a:gs pos="2917">
                        <a:srgbClr val="000000"/>
                      </a:gs>
                      <a:gs pos="31000">
                        <a:srgbClr val="000000"/>
                      </a:gs>
                    </a:gsLst>
                    <a:lin ang="5400000" scaled="0"/>
                  </a:gradFill>
                  <a:effectLst/>
                  <a:uLnTx/>
                  <a:uFillTx/>
                  <a:latin typeface="Segoe UI"/>
                  <a:ea typeface="+mn-ea"/>
                  <a:cs typeface="+mn-cs"/>
                </a:rPr>
                <a:t>”</a:t>
              </a:r>
            </a:p>
          </p:txBody>
        </p:sp>
      </p:grpSp>
      <p:sp>
        <p:nvSpPr>
          <p:cNvPr id="2"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Speaker recognition APIs</a:t>
            </a:r>
          </a:p>
        </p:txBody>
      </p:sp>
      <p:grpSp>
        <p:nvGrpSpPr>
          <p:cNvPr id="52" name="Group 51"/>
          <p:cNvGrpSpPr/>
          <p:nvPr/>
        </p:nvGrpSpPr>
        <p:grpSpPr>
          <a:xfrm>
            <a:off x="6030871" y="1336638"/>
            <a:ext cx="4659566" cy="1084269"/>
            <a:chOff x="6048152" y="1361581"/>
            <a:chExt cx="4756034" cy="1106717"/>
          </a:xfrm>
        </p:grpSpPr>
        <p:sp>
          <p:nvSpPr>
            <p:cNvPr id="53" name="TextBox 52"/>
            <p:cNvSpPr txBox="1"/>
            <p:nvPr/>
          </p:nvSpPr>
          <p:spPr>
            <a:xfrm>
              <a:off x="6048152" y="1889993"/>
              <a:ext cx="4756034" cy="578305"/>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30871" y="2577263"/>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Recognition</a:t>
              </a:r>
            </a:p>
          </p:txBody>
        </p:sp>
      </p:grpSp>
      <p:cxnSp>
        <p:nvCxnSpPr>
          <p:cNvPr id="59" name="Straight Connector 58"/>
          <p:cNvCxnSpPr/>
          <p:nvPr/>
        </p:nvCxnSpPr>
        <p:spPr>
          <a:xfrm>
            <a:off x="6219686" y="3155922"/>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4188566"/>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Verification</a:t>
              </a:r>
            </a:p>
          </p:txBody>
        </p:sp>
      </p:grpSp>
      <p:cxnSp>
        <p:nvCxnSpPr>
          <p:cNvPr id="63" name="Straight Connector 62"/>
          <p:cNvCxnSpPr/>
          <p:nvPr/>
        </p:nvCxnSpPr>
        <p:spPr>
          <a:xfrm>
            <a:off x="6219686" y="4767225"/>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368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0" cap="none" spc="0" normalizeH="0" baseline="0" noProof="0">
                    <a:ln>
                      <a:noFill/>
                    </a:ln>
                    <a:solidFill>
                      <a:srgbClr val="FFFFFF"/>
                    </a:solidFill>
                    <a:effectLst/>
                    <a:uLnTx/>
                    <a:uFillTx/>
                    <a:latin typeface="Segoe UI"/>
                    <a:ea typeface="+mn-ea"/>
                    <a:cs typeface="+mn-cs"/>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Language</a:t>
              </a:r>
            </a:p>
          </p:txBody>
        </p:sp>
      </p:grpSp>
      <p:sp>
        <p:nvSpPr>
          <p:cNvPr id="3" name="Rectangle 2"/>
          <p:cNvSpPr/>
          <p:nvPr/>
        </p:nvSpPr>
        <p:spPr>
          <a:xfrm>
            <a:off x="4053726" y="643748"/>
            <a:ext cx="5521063" cy="323230"/>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Process text and learn how to recognize what users want</a:t>
            </a:r>
          </a:p>
        </p:txBody>
      </p:sp>
    </p:spTree>
    <p:extLst>
      <p:ext uri="{BB962C8B-B14F-4D97-AF65-F5344CB8AC3E}">
        <p14:creationId xmlns:p14="http://schemas.microsoft.com/office/powerpoint/2010/main" val="378422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7" name="Rectangle 26"/>
          <p:cNvSpPr/>
          <p:nvPr/>
        </p:nvSpPr>
        <p:spPr bwMode="auto">
          <a:xfrm>
            <a:off x="2653104" y="2090980"/>
            <a:ext cx="9262054" cy="4473506"/>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30" name="Rectangle 29"/>
          <p:cNvSpPr/>
          <p:nvPr/>
        </p:nvSpPr>
        <p:spPr>
          <a:xfrm>
            <a:off x="2956628" y="3219362"/>
            <a:ext cx="8958531" cy="3242997"/>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State-of-the-art cloud based spelling algorithms</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Recognizes a wide variety of spelling errors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Recognize name errors and homonyms in context</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Difficult to spot errors that use the context of the words </a:t>
            </a:r>
            <a:b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around them</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Updates over time</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575049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
        <p:nvSpPr>
          <p:cNvPr id="4" name="Title 3"/>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“Our engineers developed this </a:t>
              </a:r>
              <a:r>
                <a:rPr kumimoji="0" lang="en-US" sz="1959"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four</a:t>
              </a: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you!”</a:t>
              </a:r>
            </a:p>
            <a:p>
              <a:pPr marL="0" marR="0" lvl="0" indent="0" algn="l" defTabSz="913490" rtl="0" eaLnBrk="1" fontAlgn="auto" latinLnBrk="0" hangingPunct="1">
                <a:lnSpc>
                  <a:spcPct val="90000"/>
                </a:lnSpc>
                <a:spcBef>
                  <a:spcPts val="588"/>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Corrected Text: “four” </a:t>
              </a:r>
              <a:r>
                <a:rPr kumimoji="0" lang="en-US" sz="1959" b="0" i="0" u="none" strike="noStrike" kern="0" cap="none" spc="0" normalizeH="0" baseline="0" noProof="0">
                  <a:ln>
                    <a:noFill/>
                  </a:ln>
                  <a:solidFill>
                    <a:prstClr val="white"/>
                  </a:solidFill>
                  <a:effectLst/>
                  <a:uLnTx/>
                  <a:uFillTx/>
                  <a:latin typeface="wf_segoe-ui_normal"/>
                  <a:ea typeface="+mn-ea"/>
                  <a:cs typeface="+mn-cs"/>
                  <a:sym typeface="Wingdings" panose="05000000000000000000" pitchFamily="2" charset="2"/>
                </a:rPr>
                <a:t></a:t>
              </a: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sz="159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spellingErrors</a:t>
              </a: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"offset": 5,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"token": "</a:t>
              </a:r>
              <a:r>
                <a:rPr kumimoji="0" lang="en-US" sz="159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gona</a:t>
              </a: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"type": "</a:t>
              </a:r>
              <a:r>
                <a:rPr kumimoji="0" lang="en-US" sz="159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UnknownToken</a:t>
              </a: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"suggestions":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"token": "</a:t>
              </a:r>
              <a:r>
                <a:rPr kumimoji="0" lang="en-US" sz="159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gonna</a:t>
              </a: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 </a:t>
              </a:r>
              <a:endParaRPr kumimoji="0" lang="en-US" alt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3406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47"/>
                                        </p:tgtEl>
                                        <p:attrNameLst>
                                          <p:attrName>ppt_x</p:attrName>
                                          <p:attrName>ppt_y</p:attrName>
                                        </p:attrNameLst>
                                      </p:cBhvr>
                                      <p:rCtr x="-1837" y="0"/>
                                    </p:animMotion>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nodeType="withEffect">
                                  <p:stCondLst>
                                    <p:cond delay="0"/>
                                  </p:stCondLst>
                                  <p:childTnLst>
                                    <p:animMotion origin="layout" path="M -1.76043E-6 2.34226E-6 L -0.03674 2.34226E-6 " pathEditMode="relative" rAng="0" ptsTypes="AA">
                                      <p:cBhvr>
                                        <p:cTn id="17" dur="500" spd="-100000" fill="hold"/>
                                        <p:tgtEl>
                                          <p:spTgt spid="34"/>
                                        </p:tgtEl>
                                        <p:attrNameLst>
                                          <p:attrName>ppt_x</p:attrName>
                                          <p:attrName>ppt_y</p:attrName>
                                        </p:attrNameLst>
                                      </p:cBhvr>
                                      <p:rCtr x="-1837" y="0"/>
                                    </p:animMotion>
                                  </p:childTnLst>
                                </p:cTn>
                              </p:par>
                              <p:par>
                                <p:cTn id="18" presetID="2" presetClass="entr" presetSubtype="8" decel="10000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0-#ppt_w/2"/>
                                          </p:val>
                                        </p:tav>
                                        <p:tav tm="100000">
                                          <p:val>
                                            <p:strVal val="#ppt_x"/>
                                          </p:val>
                                        </p:tav>
                                      </p:tavLst>
                                    </p:anim>
                                    <p:anim calcmode="lin" valueType="num">
                                      <p:cBhvr additive="base">
                                        <p:cTn id="21"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8" y="3876928"/>
            <a:ext cx="8958530" cy="2687559"/>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253362" y="5011067"/>
            <a:ext cx="8661797" cy="89103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429"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Understand what your users are saying</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388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17" name="Title 16"/>
          <p:cNvSpPr>
            <a:spLocks noGrp="1"/>
          </p:cNvSpPr>
          <p:nvPr>
            <p:ph type="title"/>
          </p:nvPr>
        </p:nvSpPr>
        <p:spPr>
          <a:xfrm>
            <a:off x="1343780" y="291960"/>
            <a:ext cx="11655841" cy="898964"/>
          </a:xfrm>
        </p:spPr>
        <p:txBody>
          <a:bodyPr/>
          <a:lstStyle/>
          <a:p>
            <a:r>
              <a:rPr lang="en-US">
                <a:gradFill>
                  <a:gsLst>
                    <a:gs pos="1250">
                      <a:schemeClr val="bg1"/>
                    </a:gs>
                    <a:gs pos="100000">
                      <a:schemeClr val="bg1"/>
                    </a:gs>
                  </a:gsLst>
                  <a:lin ang="5400000" scaled="0"/>
                </a:gradFill>
              </a:rPr>
              <a:t>Language understanding intelligent service</a:t>
            </a:r>
          </a:p>
        </p:txBody>
      </p:sp>
      <p:sp>
        <p:nvSpPr>
          <p:cNvPr id="3" name="Content Placeholder 2"/>
          <p:cNvSpPr>
            <a:spLocks noGrp="1"/>
          </p:cNvSpPr>
          <p:nvPr>
            <p:ph idx="4294967295"/>
          </p:nvPr>
        </p:nvSpPr>
        <p:spPr>
          <a:xfrm>
            <a:off x="1362444" y="1379115"/>
            <a:ext cx="10829557" cy="2457375"/>
          </a:xfrm>
          <a:prstGeom prst="rect">
            <a:avLst/>
          </a:prstGeom>
        </p:spPr>
        <p:txBody>
          <a:bodyPr/>
          <a:lstStyle/>
          <a:p>
            <a:pPr marL="0" indent="0">
              <a:spcBef>
                <a:spcPts val="1763"/>
              </a:spcBef>
              <a:buNone/>
            </a:pPr>
            <a:r>
              <a:rPr lang="en-US" sz="2798">
                <a:gradFill>
                  <a:gsLst>
                    <a:gs pos="1250">
                      <a:schemeClr val="bg1"/>
                    </a:gs>
                    <a:gs pos="100000">
                      <a:schemeClr val="bg1"/>
                    </a:gs>
                  </a:gsLst>
                  <a:lin ang="5400000" scaled="0"/>
                </a:gradFill>
              </a:rPr>
              <a:t>Reduce labeling effort with interactive featuring</a:t>
            </a:r>
          </a:p>
          <a:p>
            <a:pPr marL="0" indent="0">
              <a:spcBef>
                <a:spcPts val="1763"/>
              </a:spcBef>
              <a:buNone/>
            </a:pPr>
            <a:r>
              <a:rPr lang="en-US" sz="2798">
                <a:gradFill>
                  <a:gsLst>
                    <a:gs pos="1250">
                      <a:schemeClr val="bg1"/>
                    </a:gs>
                    <a:gs pos="100000">
                      <a:schemeClr val="bg1"/>
                    </a:gs>
                  </a:gsLst>
                  <a:lin ang="5400000" scaled="0"/>
                </a:gradFill>
              </a:rPr>
              <a:t>Use visualizations to gauge performance and improvements</a:t>
            </a:r>
          </a:p>
          <a:p>
            <a:pPr marL="0" indent="0">
              <a:spcBef>
                <a:spcPts val="1763"/>
              </a:spcBef>
              <a:buNone/>
            </a:pPr>
            <a:r>
              <a:rPr lang="en-US" sz="2798">
                <a:gradFill>
                  <a:gsLst>
                    <a:gs pos="1250">
                      <a:schemeClr val="bg1"/>
                    </a:gs>
                    <a:gs pos="100000">
                      <a:schemeClr val="bg1"/>
                    </a:gs>
                  </a:gsLst>
                  <a:lin ang="5400000" scaled="0"/>
                </a:gradFill>
              </a:rPr>
              <a:t>Leverage speech recognition with seamless integration</a:t>
            </a:r>
          </a:p>
          <a:p>
            <a:pPr marL="0" indent="0">
              <a:spcBef>
                <a:spcPts val="1763"/>
              </a:spcBef>
              <a:buNone/>
            </a:pPr>
            <a:r>
              <a:rPr lang="en-US" sz="2798">
                <a:gradFill>
                  <a:gsLst>
                    <a:gs pos="1250">
                      <a:schemeClr val="bg1"/>
                    </a:gs>
                    <a:gs pos="100000">
                      <a:schemeClr val="bg1"/>
                    </a:gs>
                  </a:gsLst>
                  <a:lin ang="5400000" scaled="0"/>
                </a:gradFill>
              </a:rPr>
              <a:t>Deploy using just a few examples with active learning</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808037" y="4987638"/>
              <a:ext cx="1422386" cy="845864"/>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Define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concepts</a:t>
              </a:r>
            </a:p>
          </p:txBody>
        </p:sp>
      </p:grpSp>
      <p:grpSp>
        <p:nvGrpSpPr>
          <p:cNvPr id="10" name="Group 9"/>
          <p:cNvGrpSpPr/>
          <p:nvPr/>
        </p:nvGrpSpPr>
        <p:grpSpPr>
          <a:xfrm>
            <a:off x="2868541" y="4474276"/>
            <a:ext cx="2227543"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612923" y="4987638"/>
              <a:ext cx="1480102" cy="845864"/>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Provide</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examples</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7" name="Group 36"/>
          <p:cNvGrpSpPr/>
          <p:nvPr/>
        </p:nvGrpSpPr>
        <p:grpSpPr>
          <a:xfrm>
            <a:off x="320455" y="442803"/>
            <a:ext cx="569116" cy="597237"/>
            <a:chOff x="3169979" y="2224957"/>
            <a:chExt cx="763104" cy="800811"/>
          </a:xfrm>
        </p:grpSpPr>
        <p:grpSp>
          <p:nvGrpSpPr>
            <p:cNvPr id="38" name="Group 4"/>
            <p:cNvGrpSpPr>
              <a:grpSpLocks noChangeAspect="1"/>
            </p:cNvGrpSpPr>
            <p:nvPr/>
          </p:nvGrpSpPr>
          <p:grpSpPr bwMode="auto">
            <a:xfrm>
              <a:off x="3169979" y="2224957"/>
              <a:ext cx="763104" cy="800811"/>
              <a:chOff x="2" y="1"/>
              <a:chExt cx="1194" cy="1253"/>
            </a:xfrm>
          </p:grpSpPr>
          <p:sp>
            <p:nvSpPr>
              <p:cNvPr id="4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4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pic>
          <p:nvPicPr>
            <p:cNvPr id="39" name="Picture 38"/>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9904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2" presetClass="entr" presetSubtype="8"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nodeType="withEffect">
                                  <p:stCondLst>
                                    <p:cond delay="250"/>
                                  </p:stCondLst>
                                  <p:childTnLst>
                                    <p:animMotion origin="layout" path="M 0.01523 0.00046 L 4.375E-6 2.59259E-6 " pathEditMode="relative" rAng="0" ptsTypes="AA">
                                      <p:cBhvr>
                                        <p:cTn id="23" dur="500" fill="hold"/>
                                        <p:tgtEl>
                                          <p:spTgt spid="15"/>
                                        </p:tgtEl>
                                        <p:attrNameLst>
                                          <p:attrName>ppt_x</p:attrName>
                                          <p:attrName>ppt_y</p:attrName>
                                        </p:attrNameLst>
                                      </p:cBhvr>
                                      <p:rCtr x="-768" y="-23"/>
                                    </p:animMotion>
                                  </p:childTnLst>
                                </p:cTn>
                              </p:par>
                              <p:par>
                                <p:cTn id="24" presetID="10" presetClass="entr" presetSubtype="0" fill="hold" nodeType="withEffect">
                                  <p:stCondLst>
                                    <p:cond delay="3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nodeType="withEffect">
                                  <p:stCondLst>
                                    <p:cond delay="350"/>
                                  </p:stCondLst>
                                  <p:childTnLst>
                                    <p:animMotion origin="layout" path="M 0.01524 0.00046 L -2.29167E-6 2.59259E-6 " pathEditMode="relative" rAng="0" ptsTypes="AA">
                                      <p:cBhvr>
                                        <p:cTn id="28" dur="500" fill="hold"/>
                                        <p:tgtEl>
                                          <p:spTgt spid="10"/>
                                        </p:tgtEl>
                                        <p:attrNameLst>
                                          <p:attrName>ppt_x</p:attrName>
                                          <p:attrName>ppt_y</p:attrName>
                                        </p:attrNameLst>
                                      </p:cBhvr>
                                      <p:rCtr x="-768" y="-23"/>
                                    </p:animMotion>
                                  </p:childTnLst>
                                </p:cTn>
                              </p:par>
                              <p:par>
                                <p:cTn id="29" presetID="10" presetClass="entr" presetSubtype="0" fill="hold" nodeType="withEffect">
                                  <p:stCondLst>
                                    <p:cond delay="4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42" presetClass="path" presetSubtype="0" decel="100000" fill="hold" nodeType="withEffect">
                                  <p:stCondLst>
                                    <p:cond delay="450"/>
                                  </p:stCondLst>
                                  <p:childTnLst>
                                    <p:animMotion origin="layout" path="M 0.01523 0.00046 L 4.16667E-7 2.59259E-6 " pathEditMode="relative" rAng="0" ptsTypes="AA">
                                      <p:cBhvr>
                                        <p:cTn id="33" dur="500" fill="hold"/>
                                        <p:tgtEl>
                                          <p:spTgt spid="9"/>
                                        </p:tgtEl>
                                        <p:attrNameLst>
                                          <p:attrName>ppt_x</p:attrName>
                                          <p:attrName>ppt_y</p:attrName>
                                        </p:attrNameLst>
                                      </p:cBhvr>
                                      <p:rCtr x="-76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“entities”: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“entity”: “</a:t>
              </a:r>
              <a:r>
                <a:rPr kumimoji="0" lang="en-US" sz="1273"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flight_delays</a:t>
              </a: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“type”: “Topic”</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273"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FindNews</a:t>
              </a: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0.99853384</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“None”,</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0.07289317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273"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ReadNews</a:t>
              </a: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0.0167122427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273"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ShareNews</a:t>
              </a: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1.0919299E-06</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srgbClr val="FFFFFF"/>
              </a:solidFill>
              <a:effectLst/>
              <a:uLnTx/>
              <a:uFillTx/>
              <a:latin typeface="Segoe UI"/>
              <a:ea typeface="+mn-ea"/>
              <a:cs typeface="+mn-cs"/>
            </a:endParaRPr>
          </a:p>
        </p:txBody>
      </p:sp>
      <p:grpSp>
        <p:nvGrpSpPr>
          <p:cNvPr id="2" name="Group 1"/>
          <p:cNvGrpSpPr/>
          <p:nvPr/>
        </p:nvGrpSpPr>
        <p:grpSpPr>
          <a:xfrm>
            <a:off x="4752" y="1759056"/>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303" rtl="0" eaLnBrk="1" fontAlgn="auto" latinLnBrk="0" hangingPunct="1">
                  <a:lnSpc>
                    <a:spcPts val="2351"/>
                  </a:lnSpc>
                  <a:spcBef>
                    <a:spcPts val="0"/>
                  </a:spcBef>
                  <a:spcAft>
                    <a:spcPts val="0"/>
                  </a:spcAft>
                  <a:buClrTx/>
                  <a:buSzTx/>
                  <a:buFontTx/>
                  <a:buNone/>
                  <a:tabLst/>
                  <a:defRPr/>
                </a:pPr>
                <a:r>
                  <a:rPr kumimoji="0" lang="en-US" sz="2743"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4702" spc="-102">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740060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6A40-A1FB-48E0-8047-34A281B217FB}"/>
              </a:ext>
            </a:extLst>
          </p:cNvPr>
          <p:cNvSpPr>
            <a:spLocks noGrp="1"/>
          </p:cNvSpPr>
          <p:nvPr>
            <p:ph type="title" idx="4294967295"/>
          </p:nvPr>
        </p:nvSpPr>
        <p:spPr>
          <a:xfrm>
            <a:off x="0" y="2184400"/>
            <a:ext cx="11353800" cy="3065463"/>
          </a:xfrm>
        </p:spPr>
        <p:txBody>
          <a:bodyPr/>
          <a:lstStyle/>
          <a:p>
            <a:r>
              <a:rPr lang="en-US" b="1" dirty="0">
                <a:solidFill>
                  <a:schemeClr val="bg1"/>
                </a:solidFill>
              </a:rPr>
              <a:t>The Deep Learning Era begins (2012)</a:t>
            </a:r>
            <a:br>
              <a:rPr lang="en-US" b="1"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403748942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08289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653104" y="3667323"/>
            <a:ext cx="9262054" cy="2897164"/>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2956628" y="4793888"/>
            <a:ext cx="8958531" cy="1189552"/>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Analysis tolls for natural language processing</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Access to part-of-speech tagging and parsing, </a:t>
            </a:r>
            <a:b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418606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p:cNvSpPr/>
          <p:nvPr/>
        </p:nvSpPr>
        <p:spPr bwMode="auto">
          <a:xfrm>
            <a:off x="0" y="1176636"/>
            <a:ext cx="12192000" cy="5667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Linguistic Analysis</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2" name="Group 11"/>
          <p:cNvGrpSpPr/>
          <p:nvPr/>
        </p:nvGrpSpPr>
        <p:grpSpPr>
          <a:xfrm>
            <a:off x="4754" y="339963"/>
            <a:ext cx="1344122" cy="742947"/>
            <a:chOff x="714423" y="1150398"/>
            <a:chExt cx="1847734" cy="1021313"/>
          </a:xfrm>
        </p:grpSpPr>
        <p:sp>
          <p:nvSpPr>
            <p:cNvPr id="32" name="Freeform 5"/>
            <p:cNvSpPr>
              <a:spLocks/>
            </p:cNvSpPr>
            <p:nvPr/>
          </p:nvSpPr>
          <p:spPr bwMode="auto">
            <a:xfrm>
              <a:off x="714423" y="115039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3" name="Group 32"/>
            <p:cNvGrpSpPr/>
            <p:nvPr/>
          </p:nvGrpSpPr>
          <p:grpSpPr>
            <a:xfrm>
              <a:off x="1169565" y="1255653"/>
              <a:ext cx="758548" cy="796030"/>
              <a:chOff x="-873315" y="1281"/>
              <a:chExt cx="580898" cy="609602"/>
            </a:xfrm>
          </p:grpSpPr>
          <p:grpSp>
            <p:nvGrpSpPr>
              <p:cNvPr id="34" name="Group 4"/>
              <p:cNvGrpSpPr>
                <a:grpSpLocks noChangeAspect="1"/>
              </p:cNvGrpSpPr>
              <p:nvPr/>
            </p:nvGrpSpPr>
            <p:grpSpPr bwMode="auto">
              <a:xfrm>
                <a:off x="-873315" y="1281"/>
                <a:ext cx="580898" cy="609602"/>
                <a:chOff x="2" y="1"/>
                <a:chExt cx="1194" cy="1253"/>
              </a:xfrm>
            </p:grpSpPr>
            <p:sp>
              <p:nvSpPr>
                <p:cNvPr id="45"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4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2" name="Group 4"/>
              <p:cNvGrpSpPr>
                <a:grpSpLocks noChangeAspect="1"/>
              </p:cNvGrpSpPr>
              <p:nvPr/>
            </p:nvGrpSpPr>
            <p:grpSpPr bwMode="auto">
              <a:xfrm>
                <a:off x="-662378" y="141525"/>
                <a:ext cx="206701" cy="180728"/>
                <a:chOff x="-1" y="1"/>
                <a:chExt cx="382" cy="334"/>
              </a:xfrm>
              <a:solidFill>
                <a:srgbClr val="000000"/>
              </a:solidFill>
            </p:grpSpPr>
            <p:sp>
              <p:nvSpPr>
                <p:cNvPr id="43"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pic>
        <p:nvPicPr>
          <p:cNvPr id="13" name="Picture 12"/>
          <p:cNvPicPr>
            <a:picLocks noChangeAspect="1"/>
          </p:cNvPicPr>
          <p:nvPr/>
        </p:nvPicPr>
        <p:blipFill rotWithShape="1">
          <a:blip r:embed="rId3"/>
          <a:srcRect b="90171"/>
          <a:stretch/>
        </p:blipFill>
        <p:spPr>
          <a:xfrm>
            <a:off x="2727590" y="1199285"/>
            <a:ext cx="7225706" cy="557087"/>
          </a:xfrm>
          <a:prstGeom prst="rect">
            <a:avLst/>
          </a:prstGeom>
        </p:spPr>
      </p:pic>
      <p:pic>
        <p:nvPicPr>
          <p:cNvPr id="47" name="Picture 46"/>
          <p:cNvPicPr>
            <a:picLocks noChangeAspect="1"/>
          </p:cNvPicPr>
          <p:nvPr/>
        </p:nvPicPr>
        <p:blipFill rotWithShape="1">
          <a:blip r:embed="rId3"/>
          <a:srcRect t="12225"/>
          <a:stretch/>
        </p:blipFill>
        <p:spPr>
          <a:xfrm>
            <a:off x="2727590" y="1883120"/>
            <a:ext cx="7225706" cy="4974879"/>
          </a:xfrm>
          <a:prstGeom prst="rect">
            <a:avLst/>
          </a:prstGeom>
        </p:spPr>
      </p:pic>
    </p:spTree>
    <p:extLst>
      <p:ext uri="{BB962C8B-B14F-4D97-AF65-F5344CB8AC3E}">
        <p14:creationId xmlns:p14="http://schemas.microsoft.com/office/powerpoint/2010/main" val="381197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2956628" y="2323506"/>
            <a:ext cx="8958531" cy="4188305"/>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Sentiment analysis</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if a record has positive or negative sentiment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Key phrase extraction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Extract key phrases from a piece of text, and retrieve topics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Topic detection </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clustering techniques to identify the trending topics </a:t>
            </a:r>
            <a:b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on a large set of text records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marL="0" marR="0" lvl="0" indent="0" algn="l" defTabSz="895626" rtl="0" eaLnBrk="1" fontAlgn="auto" latinLnBrk="0" hangingPunct="1">
                  <a:lnSpc>
                    <a:spcPct val="100000"/>
                  </a:lnSpc>
                  <a:spcBef>
                    <a:spcPts val="0"/>
                  </a:spcBef>
                  <a:spcAft>
                    <a:spcPts val="0"/>
                  </a:spcAft>
                  <a:buClrTx/>
                  <a:buSzTx/>
                  <a:buFontTx/>
                  <a:buNone/>
                  <a:tabLst/>
                  <a:defRPr/>
                </a:pPr>
                <a:endParaRPr kumimoji="0" lang="en-US" sz="1665"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54717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653104" y="2874834"/>
            <a:ext cx="9262054" cy="3689653"/>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2956628" y="4001398"/>
            <a:ext cx="8958531" cy="2525115"/>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p>
          <a:p>
            <a:pPr marL="0" marR="0" lvl="0" indent="0" algn="l" defTabSz="895838" rtl="0" eaLnBrk="1" fontAlgn="auto" latinLnBrk="0" hangingPunct="1">
              <a:lnSpc>
                <a:spcPct val="90000"/>
              </a:lnSpc>
              <a:spcBef>
                <a:spcPts val="0"/>
              </a:spcBef>
              <a:spcAft>
                <a:spcPts val="1763"/>
              </a:spcAft>
              <a:buClrTx/>
              <a:buSzTx/>
              <a:buFontTx/>
              <a:buNone/>
              <a:tabLst/>
              <a:defRPr/>
            </a:pPr>
            <a:br>
              <a:rPr kumimoji="0" lang="en-US" altLang="zh-CN"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Word breaking, joint probability of natural language expressions, scoring, and predicting following words in a sequence</a:t>
            </a:r>
            <a:endPar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2298142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Explore relationships among academic papers, journals, and authors</a:t>
              </a:r>
            </a:p>
          </p:txBody>
        </p:sp>
      </p:grpSp>
      <p:grpSp>
        <p:nvGrpSpPr>
          <p:cNvPr id="93" name="Group 92"/>
          <p:cNvGrpSpPr/>
          <p:nvPr/>
        </p:nvGrpSpPr>
        <p:grpSpPr>
          <a:xfrm>
            <a:off x="8762682" y="4243050"/>
            <a:ext cx="2868559" cy="1779222"/>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
        <p:nvSpPr>
          <p:cNvPr id="2" name="Rectangle 1"/>
          <p:cNvSpPr/>
          <p:nvPr/>
        </p:nvSpPr>
        <p:spPr>
          <a:xfrm>
            <a:off x="4367142" y="644288"/>
            <a:ext cx="7353852" cy="3232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Tap into rich knowledge amassed from the web, academia, or your own data</a:t>
            </a:r>
          </a:p>
        </p:txBody>
      </p:sp>
    </p:spTree>
    <p:extLst>
      <p:ext uri="{BB962C8B-B14F-4D97-AF65-F5344CB8AC3E}">
        <p14:creationId xmlns:p14="http://schemas.microsoft.com/office/powerpoint/2010/main" val="62349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8" name="Rectangle 27"/>
          <p:cNvSpPr/>
          <p:nvPr/>
        </p:nvSpPr>
        <p:spPr>
          <a:xfrm>
            <a:off x="2956628" y="2699765"/>
            <a:ext cx="8958531" cy="3785758"/>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Interpret</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Interprets a natural language user query string. Returns annotated interpretations which can enable rich search-box auto-completion experiences that anticipate what the user is typing</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Evaluate</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Evaluates a query expression and returns academic knowledge entity results </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err="1">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Calchistogram</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382411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646750" y="2717668"/>
            <a:ext cx="9262054" cy="3846819"/>
          </a:xfrm>
          <a:prstGeom prst="rect">
            <a:avLst/>
          </a:prstGeom>
          <a:solidFill>
            <a:srgbClr val="005AA1">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2956628" y="3844233"/>
            <a:ext cx="8958531" cy="251479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Power your app's data links with named entity recognition and disambiguation</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 word might be used as a named entity, a verb, or another word form within a given sentence</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426173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1452279" y="1624750"/>
            <a:ext cx="10462879"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20" normalizeH="0" baseline="0" noProof="0">
                <a:ln>
                  <a:noFill/>
                </a:ln>
                <a:gradFill>
                  <a:gsLst>
                    <a:gs pos="1250">
                      <a:srgbClr val="FFFFFF"/>
                    </a:gs>
                    <a:gs pos="100000">
                      <a:srgbClr val="FFFFFF"/>
                    </a:gs>
                  </a:gsLst>
                  <a:lin ang="5400000" scaled="0"/>
                </a:gradFill>
                <a:effectLst/>
                <a:uLnTx/>
                <a:uFillTx/>
                <a:latin typeface="Segoe UI Light"/>
                <a:ea typeface="+mj-ea"/>
                <a:cs typeface="+mj-cs"/>
              </a:rPr>
              <a:t>Knowledge exploration</a:t>
            </a:r>
            <a:b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j-ea"/>
                <a:cs typeface="+mj-cs"/>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16" name="Rectangle 15"/>
          <p:cNvSpPr/>
          <p:nvPr/>
        </p:nvSpPr>
        <p:spPr>
          <a:xfrm>
            <a:off x="1948874" y="2699765"/>
            <a:ext cx="9966285" cy="3745051"/>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Attribute histograms</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enable rich visualization and interactive faceted experience</a:t>
            </a:r>
            <a:endPar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Structured query evaluation</a:t>
            </a:r>
            <a:b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efficiently retrieve detailed information about matching objects</a:t>
            </a:r>
          </a:p>
          <a:p>
            <a:pPr marL="0" marR="0" lvl="0" indent="0" algn="l" defTabSz="895838"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Query auto-completion</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reduce user effort and help with discovery of rich capabilities</a:t>
            </a:r>
          </a:p>
          <a:p>
            <a:pPr marL="0" marR="0" lvl="0" indent="0" algn="l" defTabSz="895838"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Natural language understanding</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900151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500"/>
                                        <p:tgtEl>
                                          <p:spTgt spid="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500"/>
                                        <p:tgtEl>
                                          <p:spTgt spid="1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3" name="Rectangle 22"/>
          <p:cNvSpPr/>
          <p:nvPr/>
        </p:nvSpPr>
        <p:spPr>
          <a:xfrm>
            <a:off x="2956628" y="3757161"/>
            <a:ext cx="8958531" cy="2700236"/>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Increase catalog discovery</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Help customers easily discover items that they may be interested in</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Personalize your experience</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Show suggestions that are targeted to each specific user</a:t>
            </a:r>
            <a:endParaRPr kumimoji="0" lang="en-US" altLang="zh-CN" sz="3527" b="0" i="0" u="none" strike="noStrike" kern="0" cap="none" spc="-100" normalizeH="0" baseline="0" noProof="0">
              <a:ln>
                <a:noFill/>
              </a:ln>
              <a:solidFill>
                <a:sysClr val="windowText" lastClr="000000"/>
              </a:soli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Increase the bottom line</a:t>
            </a:r>
            <a:br>
              <a:rPr kumimoji="0" lang="en-US" altLang="zh-CN" sz="3527" b="0" i="0" u="none" strike="noStrike" kern="0" cap="none" spc="-100" normalizeH="0" baseline="0" noProof="0">
                <a:ln>
                  <a:noFill/>
                </a:ln>
                <a:solidFill>
                  <a:sysClr val="windowText" lastClr="000000"/>
                </a:solidFill>
                <a:effectLst/>
                <a:uLnTx/>
                <a:uFillTx/>
                <a:latin typeface="Segoe UI"/>
                <a:ea typeface="+mn-ea"/>
                <a:cs typeface="+mn-cs"/>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3983080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lt Text">
            <a:extLst>
              <a:ext uri="{FF2B5EF4-FFF2-40B4-BE49-F238E27FC236}">
                <a16:creationId xmlns:a16="http://schemas.microsoft.com/office/drawing/2014/main" id="{4D150D25-D2DB-42BD-896B-67812D8CD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170" y="714892"/>
            <a:ext cx="10319630" cy="580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76872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82" name="Group 181"/>
          <p:cNvGrpSpPr/>
          <p:nvPr/>
        </p:nvGrpSpPr>
        <p:grpSpPr>
          <a:xfrm>
            <a:off x="10054224" y="2652046"/>
            <a:ext cx="1568743" cy="1568743"/>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74" name="Group 173"/>
          <p:cNvGrpSpPr/>
          <p:nvPr/>
        </p:nvGrpSpPr>
        <p:grpSpPr>
          <a:xfrm>
            <a:off x="5314156" y="2652048"/>
            <a:ext cx="1568743" cy="1568743"/>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59" name="Group 158"/>
          <p:cNvGrpSpPr/>
          <p:nvPr/>
        </p:nvGrpSpPr>
        <p:grpSpPr>
          <a:xfrm>
            <a:off x="2944122" y="2652048"/>
            <a:ext cx="1568743" cy="1568743"/>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43" name="Group 142"/>
          <p:cNvGrpSpPr/>
          <p:nvPr/>
        </p:nvGrpSpPr>
        <p:grpSpPr>
          <a:xfrm>
            <a:off x="574088" y="2652048"/>
            <a:ext cx="1568743" cy="1568743"/>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0" name="Group 9"/>
          <p:cNvGrpSpPr/>
          <p:nvPr/>
        </p:nvGrpSpPr>
        <p:grpSpPr>
          <a:xfrm>
            <a:off x="7684190" y="2652048"/>
            <a:ext cx="1568743" cy="1568743"/>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Link your users to robust and timely news searches</a:t>
              </a:r>
            </a:p>
          </p:txBody>
        </p:sp>
      </p:grpSp>
      <p:sp>
        <p:nvSpPr>
          <p:cNvPr id="3" name="Rectangle 2"/>
          <p:cNvSpPr/>
          <p:nvPr/>
        </p:nvSpPr>
        <p:spPr>
          <a:xfrm>
            <a:off x="3347359" y="612277"/>
            <a:ext cx="8022501" cy="3232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Access billions of web pages, images, videos, and news with the power of Bing APIs</a:t>
            </a:r>
          </a:p>
        </p:txBody>
      </p:sp>
    </p:spTree>
    <p:extLst>
      <p:ext uri="{BB962C8B-B14F-4D97-AF65-F5344CB8AC3E}">
        <p14:creationId xmlns:p14="http://schemas.microsoft.com/office/powerpoint/2010/main" val="19533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1" name="Rectangle 20"/>
          <p:cNvSpPr/>
          <p:nvPr/>
        </p:nvSpPr>
        <p:spPr>
          <a:xfrm>
            <a:off x="3291287" y="4078272"/>
            <a:ext cx="8623872" cy="208679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Intelligent search to your apps with the ability to comb billions of webpages, images, videos, and news with a single API call</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solidFill>
                  <a:srgbClr val="FFFFFF"/>
                </a:solidFill>
                <a:effectLst/>
                <a:uLnTx/>
                <a:uFillTx/>
                <a:latin typeface="Segoe UI"/>
                <a:ea typeface="+mn-ea"/>
                <a:cs typeface="+mn-cs"/>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7632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 variety of image search options, from </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trending images to detailed insights</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solidFill>
                  <a:srgbClr val="FFFFFF"/>
                </a:solidFill>
                <a:effectLst/>
                <a:uLnTx/>
                <a:uFillTx/>
                <a:latin typeface="Segoe UI"/>
                <a:ea typeface="+mn-ea"/>
                <a:cs typeface="+mn-cs"/>
              </a:rPr>
              <a:t>Scour the web for images and get results that include thumbnail and full image URLs, publishing website, </a:t>
            </a:r>
            <a:br>
              <a:rPr kumimoji="0" lang="en-US" altLang="zh-CN" sz="2351" b="0" i="0" u="none" strike="noStrike" kern="0" cap="none" spc="0" normalizeH="0" baseline="0" noProof="0">
                <a:ln>
                  <a:noFill/>
                </a:ln>
                <a:solidFill>
                  <a:srgbClr val="FFFFFF"/>
                </a:solidFill>
                <a:effectLst/>
                <a:uLnTx/>
                <a:uFillTx/>
                <a:latin typeface="Segoe UI"/>
                <a:ea typeface="+mn-ea"/>
                <a:cs typeface="+mn-cs"/>
              </a:rPr>
            </a:br>
            <a:r>
              <a:rPr kumimoji="0" lang="en-US" altLang="zh-CN" sz="2351" b="0" i="0" u="none" strike="noStrike" kern="0" cap="none" spc="0" normalizeH="0" baseline="0" noProof="0">
                <a:ln>
                  <a:noFill/>
                </a:ln>
                <a:solidFill>
                  <a:srgbClr val="FFFFFF"/>
                </a:solidFill>
                <a:effectLst/>
                <a:uLnTx/>
                <a:uFillTx/>
                <a:latin typeface="Segoe UI"/>
                <a:ea typeface="+mn-ea"/>
                <a:cs typeface="+mn-cs"/>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8279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 variety of advanced video search features, including trending videos, price, and other </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useful metadata</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solidFill>
                  <a:srgbClr val="FFFFFF"/>
                </a:solidFill>
                <a:effectLst/>
                <a:uLnTx/>
                <a:uFillTx/>
                <a:latin typeface="Segoe UI"/>
                <a:ea typeface="+mn-ea"/>
                <a:cs typeface="+mn-cs"/>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01468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2627151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1" name="Rectangle 20"/>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919"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Query completion suggestions capabilities, so users can type less </a:t>
            </a:r>
            <a:br>
              <a:rPr kumimoji="0" lang="en-US" altLang="zh-CN" sz="3919"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3919"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0" i="0" u="none" strike="noStrike" kern="0" cap="none" spc="0" normalizeH="0" baseline="0" noProof="0">
                <a:ln>
                  <a:noFill/>
                </a:ln>
                <a:solidFill>
                  <a:srgbClr val="000000"/>
                </a:solidFill>
                <a:effectLst/>
                <a:uLnTx/>
                <a:uFillTx/>
                <a:latin typeface="Segoe UI"/>
                <a:ea typeface="+mn-ea"/>
                <a:cs typeface="+mn-cs"/>
              </a:rPr>
              <a:t>[</a:t>
            </a:r>
          </a:p>
        </p:txBody>
      </p:sp>
    </p:spTree>
    <p:extLst>
      <p:ext uri="{BB962C8B-B14F-4D97-AF65-F5344CB8AC3E}">
        <p14:creationId xmlns:p14="http://schemas.microsoft.com/office/powerpoint/2010/main" val="4146297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Demo</a:t>
            </a:r>
            <a:endParaRPr lang="en-US"/>
          </a:p>
        </p:txBody>
      </p:sp>
    </p:spTree>
    <p:extLst>
      <p:ext uri="{BB962C8B-B14F-4D97-AF65-F5344CB8AC3E}">
        <p14:creationId xmlns:p14="http://schemas.microsoft.com/office/powerpoint/2010/main" val="163477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07" y="1095151"/>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Conversational Commerce</a:t>
            </a:r>
            <a:br>
              <a:rPr lang="en-US" dirty="0"/>
            </a:b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endParaRPr lang="en-US" dirty="0"/>
          </a:p>
          <a:p>
            <a:pPr algn="ctr"/>
            <a:r>
              <a:rPr lang="en-US" dirty="0">
                <a:solidFill>
                  <a:schemeClr val="bg1"/>
                </a:solidFill>
              </a:rPr>
              <a:t>Azure Bot Service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6306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388" y="287918"/>
            <a:ext cx="11655840" cy="899665"/>
          </a:xfrm>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8640" y="1243880"/>
            <a:ext cx="9187069" cy="4071299"/>
          </a:xfrm>
          <a:prstGeom prst="rect">
            <a:avLst/>
          </a:prstGeom>
        </p:spPr>
      </p:pic>
      <p:sp>
        <p:nvSpPr>
          <p:cNvPr id="52" name="Rectangle 51"/>
          <p:cNvSpPr/>
          <p:nvPr/>
        </p:nvSpPr>
        <p:spPr bwMode="auto">
          <a:xfrm>
            <a:off x="1" y="529640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1552410" y="5343051"/>
            <a:ext cx="10101363" cy="1568977"/>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Connector Service:  A service to register your bot, configure channels and publish to the Bot Directory. Connect your bot(s) seamlessly to text/</a:t>
            </a:r>
            <a:r>
              <a:rPr kumimoji="0" lang="en-US" sz="1176" b="0" i="0" u="none" strike="noStrike" kern="0" cap="none" spc="0" normalizeH="0" baseline="0" noProof="0" dirty="0" err="1">
                <a:ln>
                  <a:noFill/>
                </a:ln>
                <a:solidFill>
                  <a:srgbClr val="505050"/>
                </a:solidFill>
                <a:effectLst/>
                <a:uLnTx/>
                <a:uFillTx/>
                <a:latin typeface="Segoe UI"/>
                <a:ea typeface="+mn-ea"/>
                <a:cs typeface="+mn-cs"/>
              </a:rPr>
              <a:t>sms</a:t>
            </a:r>
            <a:r>
              <a:rPr kumimoji="0" lang="en-US" sz="1176" b="0" i="0" u="none" strike="noStrike" kern="0" cap="none" spc="0" normalizeH="0" baseline="0" noProof="0" dirty="0">
                <a:ln>
                  <a:noFill/>
                </a:ln>
                <a:solidFill>
                  <a:srgbClr val="505050"/>
                </a:solidFill>
                <a:effectLst/>
                <a:uLnTx/>
                <a:uFillTx/>
                <a:latin typeface="Segoe UI"/>
                <a:ea typeface="+mn-ea"/>
                <a:cs typeface="+mn-cs"/>
              </a:rPr>
              <a:t>, Office 365 mail, Skype, Slack, Twitter, and more.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Builder SDK: An open source SDK hosted on </a:t>
            </a:r>
            <a:r>
              <a:rPr kumimoji="0" lang="en-US" sz="1176" b="0" i="0" u="none" strike="noStrike" kern="0" cap="none" spc="0" normalizeH="0" baseline="0" noProof="0" dirty="0" err="1">
                <a:ln>
                  <a:noFill/>
                </a:ln>
                <a:solidFill>
                  <a:srgbClr val="505050"/>
                </a:solidFill>
                <a:effectLst/>
                <a:uLnTx/>
                <a:uFillTx/>
                <a:latin typeface="Segoe UI"/>
                <a:ea typeface="+mn-ea"/>
                <a:cs typeface="+mn-cs"/>
              </a:rPr>
              <a:t>GitHub</a:t>
            </a:r>
            <a:r>
              <a:rPr kumimoji="0" lang="en-US" sz="1176" b="0" i="0" u="none" strike="noStrike" kern="0" cap="none" spc="0" normalizeH="0" baseline="0" noProof="0" dirty="0">
                <a:ln>
                  <a:noFill/>
                </a:ln>
                <a:solidFill>
                  <a:srgbClr val="505050"/>
                </a:solidFill>
                <a:effectLst/>
                <a:uLnTx/>
                <a:uFillTx/>
                <a:latin typeface="Segoe UI"/>
                <a:ea typeface="+mn-ea"/>
                <a:cs typeface="+mn-cs"/>
              </a:rPr>
              <a:t>. Everything you need to build great dialogs within your Node.js or C# bot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Directory: A public directory of bots registered through the Bot Connector Service. Discover, try, and add bots to conversation experiences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pic>
        <p:nvPicPr>
          <p:cNvPr id="17410" name="Picture 2" descr="C:\Users\hp\Desktop\floor bugs\Untit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6" y="127760"/>
            <a:ext cx="11953753"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99733" y="6547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TextBox 3"/>
          <p:cNvSpPr txBox="1"/>
          <p:nvPr/>
        </p:nvSpPr>
        <p:spPr>
          <a:xfrm>
            <a:off x="1509492" y="257898"/>
            <a:ext cx="870501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 Bots – where your users converse </a:t>
            </a:r>
          </a:p>
        </p:txBody>
      </p:sp>
    </p:spTree>
    <p:extLst>
      <p:ext uri="{BB962C8B-B14F-4D97-AF65-F5344CB8AC3E}">
        <p14:creationId xmlns:p14="http://schemas.microsoft.com/office/powerpoint/2010/main" val="13280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3427641" y="445939"/>
            <a:ext cx="4840812" cy="611905"/>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a:xfrm>
            <a:off x="5668571" y="1627838"/>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Azure Bot Service</a:t>
            </a:r>
          </a:p>
        </p:txBody>
      </p:sp>
      <p:sp>
        <p:nvSpPr>
          <p:cNvPr id="14" name="Rectangle 13"/>
          <p:cNvSpPr/>
          <p:nvPr/>
        </p:nvSpPr>
        <p:spPr>
          <a:xfrm>
            <a:off x="2533591" y="1629800"/>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Introduction</a:t>
            </a:r>
          </a:p>
        </p:txBody>
      </p:sp>
      <p:sp>
        <p:nvSpPr>
          <p:cNvPr id="20" name="Rectangle 19"/>
          <p:cNvSpPr/>
          <p:nvPr/>
        </p:nvSpPr>
        <p:spPr>
          <a:xfrm>
            <a:off x="8933895" y="1627838"/>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Bot Builder</a:t>
            </a:r>
          </a:p>
        </p:txBody>
      </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defRPr/>
            </a:pPr>
            <a:r>
              <a:rPr lang="en-US" sz="1100" kern="0" dirty="0">
                <a:solidFill>
                  <a:sysClr val="windowText" lastClr="000000"/>
                </a:solidFill>
                <a:latin typeface="Segoe UI"/>
                <a:cs typeface="Segoe UI Semilight" panose="020B0402040204020203" pitchFamily="34" charset="0"/>
              </a:rPr>
              <a:t>Bot </a:t>
            </a:r>
            <a:br>
              <a:rPr lang="en-US" sz="1100" kern="0" dirty="0">
                <a:solidFill>
                  <a:sysClr val="windowText" lastClr="000000"/>
                </a:solidFill>
                <a:latin typeface="Segoe UI"/>
                <a:cs typeface="Segoe UI Semilight" panose="020B0402040204020203" pitchFamily="34" charset="0"/>
              </a:rPr>
            </a:br>
            <a:r>
              <a:rPr lang="en-US" sz="1100" kern="0" dirty="0">
                <a:solidFill>
                  <a:sysClr val="windowText" lastClr="000000"/>
                </a:solidFill>
                <a:latin typeface="Segoe UI"/>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defRPr/>
            </a:pPr>
            <a:r>
              <a:rPr lang="en-US" sz="1100" kern="0" dirty="0">
                <a:solidFill>
                  <a:srgbClr val="0078D7">
                    <a:lumMod val="75000"/>
                  </a:srgbClr>
                </a:solidFill>
                <a:latin typeface="Segoe UI"/>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p:cNvSpPr/>
          <p:nvPr/>
        </p:nvSpPr>
        <p:spPr bwMode="auto">
          <a:xfrm>
            <a:off x="5664951"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Basic</a:t>
            </a:r>
          </a:p>
        </p:txBody>
      </p:sp>
      <p:sp>
        <p:nvSpPr>
          <p:cNvPr id="92" name="Rectangle 91"/>
          <p:cNvSpPr/>
          <p:nvPr/>
        </p:nvSpPr>
        <p:spPr bwMode="auto">
          <a:xfrm>
            <a:off x="5664951"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Form</a:t>
            </a:r>
          </a:p>
        </p:txBody>
      </p:sp>
      <p:sp>
        <p:nvSpPr>
          <p:cNvPr id="93" name="Rectangle 92"/>
          <p:cNvSpPr/>
          <p:nvPr/>
        </p:nvSpPr>
        <p:spPr bwMode="auto">
          <a:xfrm>
            <a:off x="5664951" y="342646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LUIS</a:t>
            </a:r>
          </a:p>
        </p:txBody>
      </p:sp>
      <p:sp>
        <p:nvSpPr>
          <p:cNvPr id="94" name="Rectangle 93"/>
          <p:cNvSpPr/>
          <p:nvPr/>
        </p:nvSpPr>
        <p:spPr bwMode="auto">
          <a:xfrm>
            <a:off x="8933895"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Introduction + SDKs</a:t>
            </a:r>
          </a:p>
        </p:txBody>
      </p:sp>
      <p:sp>
        <p:nvSpPr>
          <p:cNvPr id="95" name="Rectangle 94"/>
          <p:cNvSpPr/>
          <p:nvPr/>
        </p:nvSpPr>
        <p:spPr bwMode="auto">
          <a:xfrm>
            <a:off x="8933895"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Simulator</a:t>
            </a:r>
          </a:p>
        </p:txBody>
      </p:sp>
      <p:sp>
        <p:nvSpPr>
          <p:cNvPr id="96" name="Rectangle 95"/>
          <p:cNvSpPr/>
          <p:nvPr/>
        </p:nvSpPr>
        <p:spPr bwMode="auto">
          <a:xfrm>
            <a:off x="8933895"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Connectors</a:t>
            </a:r>
          </a:p>
        </p:txBody>
      </p:sp>
      <p:sp>
        <p:nvSpPr>
          <p:cNvPr id="97" name="Rectangle 96"/>
          <p:cNvSpPr/>
          <p:nvPr/>
        </p:nvSpPr>
        <p:spPr bwMode="auto">
          <a:xfrm>
            <a:off x="8933895"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Framework Portal</a:t>
            </a:r>
          </a:p>
        </p:txBody>
      </p:sp>
      <p:sp>
        <p:nvSpPr>
          <p:cNvPr id="106" name="Rectangle 105"/>
          <p:cNvSpPr/>
          <p:nvPr/>
        </p:nvSpPr>
        <p:spPr bwMode="auto">
          <a:xfrm>
            <a:off x="2533666"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App Economy to Bot Economy</a:t>
            </a:r>
          </a:p>
        </p:txBody>
      </p:sp>
      <p:sp>
        <p:nvSpPr>
          <p:cNvPr id="107" name="Rectangle 106"/>
          <p:cNvSpPr/>
          <p:nvPr/>
        </p:nvSpPr>
        <p:spPr bwMode="auto">
          <a:xfrm>
            <a:off x="2533666"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Conversational Commerce</a:t>
            </a:r>
          </a:p>
        </p:txBody>
      </p:sp>
      <p:sp>
        <p:nvSpPr>
          <p:cNvPr id="110" name="Rectangle 109"/>
          <p:cNvSpPr/>
          <p:nvPr/>
        </p:nvSpPr>
        <p:spPr bwMode="auto">
          <a:xfrm>
            <a:off x="2533666"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About Azure Bot Framework</a:t>
            </a:r>
          </a:p>
        </p:txBody>
      </p:sp>
      <p:sp>
        <p:nvSpPr>
          <p:cNvPr id="111" name="Rectangle 110"/>
          <p:cNvSpPr/>
          <p:nvPr/>
        </p:nvSpPr>
        <p:spPr bwMode="auto">
          <a:xfrm>
            <a:off x="2533666"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Industry Case Studies</a:t>
            </a:r>
          </a:p>
        </p:txBody>
      </p:sp>
      <p:sp>
        <p:nvSpPr>
          <p:cNvPr id="69" name="Rectangle 68">
            <a:extLst>
              <a:ext uri="{FF2B5EF4-FFF2-40B4-BE49-F238E27FC236}">
                <a16:creationId xmlns:a16="http://schemas.microsoft.com/office/drawing/2014/main" id="{503E6E47-9ACF-4849-8243-8FDB1661C233}"/>
              </a:ext>
            </a:extLst>
          </p:cNvPr>
          <p:cNvSpPr/>
          <p:nvPr/>
        </p:nvSpPr>
        <p:spPr bwMode="auto">
          <a:xfrm>
            <a:off x="5660183" y="400749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Proactive</a:t>
            </a:r>
          </a:p>
        </p:txBody>
      </p:sp>
      <p:sp>
        <p:nvSpPr>
          <p:cNvPr id="70" name="Rectangle 69">
            <a:extLst>
              <a:ext uri="{FF2B5EF4-FFF2-40B4-BE49-F238E27FC236}">
                <a16:creationId xmlns:a16="http://schemas.microsoft.com/office/drawing/2014/main" id="{0F7C1846-C545-47E4-88E8-B31862F8AC5A}"/>
              </a:ext>
            </a:extLst>
          </p:cNvPr>
          <p:cNvSpPr/>
          <p:nvPr/>
        </p:nvSpPr>
        <p:spPr bwMode="auto">
          <a:xfrm>
            <a:off x="5641130" y="4574239"/>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Q&amp;A</a:t>
            </a:r>
          </a:p>
        </p:txBody>
      </p:sp>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4" y="173652"/>
            <a:ext cx="11898489"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6938" y="314423"/>
            <a:ext cx="999812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Bot Framework ( Conversational Commerce )</a:t>
            </a:r>
          </a:p>
        </p:txBody>
      </p:sp>
    </p:spTree>
    <p:extLst>
      <p:ext uri="{BB962C8B-B14F-4D97-AF65-F5344CB8AC3E}">
        <p14:creationId xmlns:p14="http://schemas.microsoft.com/office/powerpoint/2010/main" val="3342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A toy </a:t>
            </a:r>
            <a:r>
              <a:rPr lang="en-US" dirty="0" err="1">
                <a:solidFill>
                  <a:schemeClr val="bg1"/>
                </a:solidFill>
              </a:rPr>
              <a:t>ConvNet</a:t>
            </a:r>
            <a:r>
              <a:rPr lang="en-US" dirty="0">
                <a:solidFill>
                  <a:schemeClr val="bg1"/>
                </a:solidFill>
              </a:rPr>
              <a:t>: X’s and O’s</a:t>
            </a:r>
          </a:p>
        </p:txBody>
      </p:sp>
      <p:sp>
        <p:nvSpPr>
          <p:cNvPr id="21" name="Text Placeholder 2"/>
          <p:cNvSpPr>
            <a:spLocks noGrp="1"/>
          </p:cNvSpPr>
          <p:nvPr>
            <p:ph type="body" sz="quarter" idx="4294967295"/>
          </p:nvPr>
        </p:nvSpPr>
        <p:spPr>
          <a:xfrm>
            <a:off x="538163" y="1189038"/>
            <a:ext cx="11653837" cy="727443"/>
          </a:xfrm>
        </p:spPr>
        <p:txBody>
          <a:bodyPr/>
          <a:lstStyle/>
          <a:p>
            <a:r>
              <a:rPr lang="en-US" dirty="0">
                <a:solidFill>
                  <a:schemeClr val="bg1"/>
                </a:solidFill>
              </a:rPr>
              <a:t>Says whether a picture is of an X or an O</a:t>
            </a:r>
          </a:p>
        </p:txBody>
      </p:sp>
      <p:sp>
        <p:nvSpPr>
          <p:cNvPr id="14" name="TextBox 13"/>
          <p:cNvSpPr txBox="1"/>
          <p:nvPr/>
        </p:nvSpPr>
        <p:spPr>
          <a:xfrm>
            <a:off x="8186287" y="3168885"/>
            <a:ext cx="2656449" cy="1267251"/>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X </a:t>
            </a:r>
            <a:r>
              <a:rPr lang="en-US" sz="4313" dirty="0">
                <a:solidFill>
                  <a:srgbClr val="002060"/>
                </a:solidFill>
              </a:rPr>
              <a:t>or</a:t>
            </a:r>
            <a:r>
              <a:rPr lang="en-US" sz="7058" b="1" dirty="0">
                <a:solidFill>
                  <a:srgbClr val="002060"/>
                </a:solidFill>
              </a:rPr>
              <a:t> O</a:t>
            </a:r>
          </a:p>
        </p:txBody>
      </p:sp>
      <p:sp>
        <p:nvSpPr>
          <p:cNvPr id="15" name="Rectangle 14"/>
          <p:cNvSpPr/>
          <p:nvPr/>
        </p:nvSpPr>
        <p:spPr bwMode="auto">
          <a:xfrm>
            <a:off x="4228448" y="2980788"/>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7" name="Straight Arrow Connector 16"/>
          <p:cNvCxnSpPr>
            <a:endCxn id="15" idx="1"/>
          </p:cNvCxnSpPr>
          <p:nvPr/>
        </p:nvCxnSpPr>
        <p:spPr>
          <a:xfrm>
            <a:off x="3342142" y="3802510"/>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291233" y="3802510"/>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stretch>
            <a:fillRect/>
          </a:stretch>
        </p:blipFill>
        <p:spPr>
          <a:xfrm>
            <a:off x="1889461" y="3145779"/>
            <a:ext cx="1354756" cy="1313462"/>
          </a:xfrm>
          <a:prstGeom prst="rect">
            <a:avLst/>
          </a:prstGeom>
        </p:spPr>
      </p:pic>
      <p:sp>
        <p:nvSpPr>
          <p:cNvPr id="24" name="TextBox 23"/>
          <p:cNvSpPr txBox="1"/>
          <p:nvPr/>
        </p:nvSpPr>
        <p:spPr>
          <a:xfrm>
            <a:off x="1165664" y="2128962"/>
            <a:ext cx="2875578" cy="1016818"/>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60"/>
                </a:solidFill>
              </a:rPr>
              <a:t>A two-dimensional</a:t>
            </a:r>
          </a:p>
          <a:p>
            <a:pPr>
              <a:lnSpc>
                <a:spcPct val="90000"/>
              </a:lnSpc>
              <a:spcAft>
                <a:spcPts val="588"/>
              </a:spcAft>
            </a:pPr>
            <a:r>
              <a:rPr lang="en-US" sz="2353" dirty="0">
                <a:solidFill>
                  <a:srgbClr val="002060"/>
                </a:solidFill>
              </a:rPr>
              <a:t>array of pixels</a:t>
            </a:r>
          </a:p>
        </p:txBody>
      </p:sp>
    </p:spTree>
    <p:extLst>
      <p:ext uri="{BB962C8B-B14F-4D97-AF65-F5344CB8AC3E}">
        <p14:creationId xmlns:p14="http://schemas.microsoft.com/office/powerpoint/2010/main" val="2112988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005323"/>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3756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94" y="1520453"/>
            <a:ext cx="5765211" cy="3242931"/>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3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71287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4" y="141037"/>
            <a:ext cx="11974691"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76519" y="237642"/>
            <a:ext cx="7371698"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chemeClr val="bg1"/>
                </a:solidFill>
                <a:latin typeface="+mj-lt"/>
              </a:rPr>
              <a:t>Bot Frame Work Components</a:t>
            </a:r>
          </a:p>
        </p:txBody>
      </p:sp>
    </p:spTree>
    <p:extLst>
      <p:ext uri="{BB962C8B-B14F-4D97-AF65-F5344CB8AC3E}">
        <p14:creationId xmlns:p14="http://schemas.microsoft.com/office/powerpoint/2010/main" val="1684071086"/>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80" y="1403268"/>
            <a:ext cx="10803466" cy="4938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51" y="148862"/>
            <a:ext cx="11863388"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1587253"/>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FA218BE-F8A1-4547-A010-A9A1FD27B1F6}"/>
              </a:ext>
            </a:extLst>
          </p:cNvPr>
          <p:cNvGraphicFramePr>
            <a:graphicFrameLocks noGrp="1"/>
          </p:cNvGraphicFramePr>
          <p:nvPr>
            <p:extLst/>
          </p:nvPr>
        </p:nvGraphicFramePr>
        <p:xfrm>
          <a:off x="474095" y="1332795"/>
          <a:ext cx="11186808" cy="5457395"/>
        </p:xfrm>
        <a:graphic>
          <a:graphicData uri="http://schemas.openxmlformats.org/drawingml/2006/table">
            <a:tbl>
              <a:tblPr>
                <a:tableStyleId>{5C22544A-7EE6-4342-B048-85BDC9FD1C3A}</a:tableStyleId>
              </a:tblPr>
              <a:tblGrid>
                <a:gridCol w="1217795">
                  <a:extLst>
                    <a:ext uri="{9D8B030D-6E8A-4147-A177-3AD203B41FA5}">
                      <a16:colId xmlns:a16="http://schemas.microsoft.com/office/drawing/2014/main" val="3695704740"/>
                    </a:ext>
                  </a:extLst>
                </a:gridCol>
                <a:gridCol w="3359888">
                  <a:extLst>
                    <a:ext uri="{9D8B030D-6E8A-4147-A177-3AD203B41FA5}">
                      <a16:colId xmlns:a16="http://schemas.microsoft.com/office/drawing/2014/main" val="2914433100"/>
                    </a:ext>
                  </a:extLst>
                </a:gridCol>
                <a:gridCol w="2587422">
                  <a:extLst>
                    <a:ext uri="{9D8B030D-6E8A-4147-A177-3AD203B41FA5}">
                      <a16:colId xmlns:a16="http://schemas.microsoft.com/office/drawing/2014/main" val="627902527"/>
                    </a:ext>
                  </a:extLst>
                </a:gridCol>
                <a:gridCol w="2218494">
                  <a:extLst>
                    <a:ext uri="{9D8B030D-6E8A-4147-A177-3AD203B41FA5}">
                      <a16:colId xmlns:a16="http://schemas.microsoft.com/office/drawing/2014/main" val="3656274790"/>
                    </a:ext>
                  </a:extLst>
                </a:gridCol>
                <a:gridCol w="1803209">
                  <a:extLst>
                    <a:ext uri="{9D8B030D-6E8A-4147-A177-3AD203B41FA5}">
                      <a16:colId xmlns:a16="http://schemas.microsoft.com/office/drawing/2014/main" val="3016304507"/>
                    </a:ext>
                  </a:extLst>
                </a:gridCol>
              </a:tblGrid>
              <a:tr h="617927">
                <a:tc>
                  <a:txBody>
                    <a:bodyPr/>
                    <a:lstStyle/>
                    <a:p>
                      <a:pPr algn="ctr" fontAlgn="b"/>
                      <a:r>
                        <a:rPr lang="en-IN" sz="2000" u="none" strike="noStrike" dirty="0">
                          <a:solidFill>
                            <a:srgbClr val="00B050"/>
                          </a:solidFill>
                          <a:effectLst/>
                        </a:rPr>
                        <a:t>PHASES</a:t>
                      </a:r>
                      <a:endParaRPr lang="en-IN" sz="2000" b="1" i="0" u="none" strike="noStrike" dirty="0">
                        <a:solidFill>
                          <a:srgbClr val="00B05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solidFill>
                            <a:srgbClr val="00B050"/>
                          </a:solidFill>
                          <a:effectLst/>
                        </a:rPr>
                        <a:t>ACTIVITIES</a:t>
                      </a:r>
                      <a:endParaRPr lang="en-IN" sz="2000" b="1" i="0" u="none" strike="noStrike" dirty="0">
                        <a:solidFill>
                          <a:srgbClr val="00B05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solidFill>
                            <a:srgbClr val="00B050"/>
                          </a:solidFill>
                          <a:effectLst/>
                        </a:rPr>
                        <a:t>INPUTS</a:t>
                      </a:r>
                      <a:endParaRPr lang="en-IN" sz="2000" b="1" i="0" u="none" strike="noStrike" dirty="0">
                        <a:solidFill>
                          <a:srgbClr val="00B05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solidFill>
                            <a:srgbClr val="00B050"/>
                          </a:solidFill>
                          <a:effectLst/>
                        </a:rPr>
                        <a:t>OUTPUTS</a:t>
                      </a:r>
                      <a:endParaRPr lang="en-IN" sz="2000" b="1" i="0" u="none" strike="noStrike" dirty="0">
                        <a:solidFill>
                          <a:srgbClr val="00B05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solidFill>
                            <a:srgbClr val="00B050"/>
                          </a:solidFill>
                          <a:effectLst/>
                        </a:rPr>
                        <a:t>TOOLS &amp; TECHNIQUES</a:t>
                      </a:r>
                      <a:endParaRPr lang="en-IN" sz="2000" b="1" i="0" u="none" strike="noStrike" dirty="0">
                        <a:solidFill>
                          <a:srgbClr val="00B05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3949193233"/>
                  </a:ext>
                </a:extLst>
              </a:tr>
              <a:tr h="617927">
                <a:tc>
                  <a:txBody>
                    <a:bodyPr/>
                    <a:lstStyle/>
                    <a:p>
                      <a:pPr algn="ctr" fontAlgn="b"/>
                      <a:r>
                        <a:rPr lang="en-IN" sz="2000" u="none" strike="noStrike" dirty="0">
                          <a:effectLst/>
                        </a:rPr>
                        <a:t>Initiating</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Industry Type Identification</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Discussions with Stake holders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Industry Type Definition</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Meetings/Emails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3976360848"/>
                  </a:ext>
                </a:extLst>
              </a:tr>
              <a:tr h="617927">
                <a:tc>
                  <a:txBody>
                    <a:bodyPr/>
                    <a:lstStyle/>
                    <a:p>
                      <a:pPr algn="l" fontAlgn="b"/>
                      <a:r>
                        <a:rPr lang="en-IN" sz="2000" u="none" strike="noStrike" dirty="0">
                          <a:effectLst/>
                        </a:rPr>
                        <a:t> </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Use Cases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Discussions with Stake holders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Use cases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l" fontAlgn="b"/>
                      <a:r>
                        <a:rPr lang="en-IN" sz="2000" u="none" strike="noStrike" dirty="0">
                          <a:effectLst/>
                        </a:rPr>
                        <a:t>Meetings/Emails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451257371"/>
                  </a:ext>
                </a:extLst>
              </a:tr>
              <a:tr h="617927">
                <a:tc>
                  <a:txBody>
                    <a:bodyPr/>
                    <a:lstStyle/>
                    <a:p>
                      <a:pPr algn="ctr" fontAlgn="b"/>
                      <a:r>
                        <a:rPr lang="en-IN" sz="2000" u="none" strike="noStrike" dirty="0">
                          <a:effectLst/>
                        </a:rPr>
                        <a:t>Planning</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err="1">
                          <a:effectLst/>
                        </a:rPr>
                        <a:t>ChatBot</a:t>
                      </a:r>
                      <a:r>
                        <a:rPr lang="en-IN" sz="2000" u="none" strike="noStrike" dirty="0">
                          <a:effectLst/>
                        </a:rPr>
                        <a:t> Type-LUIS</a:t>
                      </a:r>
                      <a:br>
                        <a:rPr lang="en-IN" sz="2000" u="none" strike="noStrike" dirty="0">
                          <a:effectLst/>
                        </a:rPr>
                      </a:br>
                      <a:r>
                        <a:rPr lang="en-IN" sz="2000" u="none" strike="noStrike" dirty="0">
                          <a:effectLst/>
                        </a:rPr>
                        <a:t>(Q&amp;A, LUIS, Deep Learning)</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Use cases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err="1">
                          <a:effectLst/>
                        </a:rPr>
                        <a:t>ChatBot</a:t>
                      </a:r>
                      <a:r>
                        <a:rPr lang="en-IN" sz="2000" u="none" strike="noStrike" dirty="0">
                          <a:effectLst/>
                        </a:rPr>
                        <a:t> Type</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Use cases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1778590641"/>
                  </a:ext>
                </a:extLst>
              </a:tr>
              <a:tr h="360561">
                <a:tc>
                  <a:txBody>
                    <a:bodyPr/>
                    <a:lstStyle/>
                    <a:p>
                      <a:pPr algn="l" fontAlgn="b"/>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Bot Builder(C#, Node.js)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Use Cases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Type of Bot Builder</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Use cases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2256496579"/>
                  </a:ext>
                </a:extLst>
              </a:tr>
              <a:tr h="360561">
                <a:tc>
                  <a:txBody>
                    <a:bodyPr/>
                    <a:lstStyle/>
                    <a:p>
                      <a:pPr algn="l" fontAlgn="b"/>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List of Intents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Use Cases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Intents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Bot Framework</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3053516169"/>
                  </a:ext>
                </a:extLst>
              </a:tr>
              <a:tr h="360561">
                <a:tc>
                  <a:txBody>
                    <a:bodyPr/>
                    <a:lstStyle/>
                    <a:p>
                      <a:pPr algn="l" fontAlgn="b"/>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List of Entities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Intents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Entities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Bot Framework</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1719404210"/>
                  </a:ext>
                </a:extLst>
              </a:tr>
              <a:tr h="360561">
                <a:tc>
                  <a:txBody>
                    <a:bodyPr/>
                    <a:lstStyle/>
                    <a:p>
                      <a:pPr algn="l" fontAlgn="b"/>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List of </a:t>
                      </a:r>
                      <a:r>
                        <a:rPr lang="en-IN" sz="2000" u="none" strike="noStrike" dirty="0" err="1">
                          <a:effectLst/>
                        </a:rPr>
                        <a:t>utterences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Entities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err="1">
                          <a:effectLst/>
                        </a:rPr>
                        <a:t>Utterences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Bot Framework</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1232698294"/>
                  </a:ext>
                </a:extLst>
              </a:tr>
              <a:tr h="617927">
                <a:tc>
                  <a:txBody>
                    <a:bodyPr/>
                    <a:lstStyle/>
                    <a:p>
                      <a:pPr algn="l" fontAlgn="b"/>
                      <a:r>
                        <a:rPr lang="en-IN" sz="2000" u="none" strike="noStrike" dirty="0">
                          <a:effectLst/>
                        </a:rPr>
                        <a:t> </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US" sz="2000" u="none" strike="noStrike" dirty="0">
                          <a:effectLst/>
                        </a:rPr>
                        <a:t>List of API's to be integrated</a:t>
                      </a:r>
                      <a:endParaRPr lang="en-US"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err="1">
                          <a:effectLst/>
                        </a:rPr>
                        <a:t>Intents,Entities,Utterences,Use</a:t>
                      </a:r>
                      <a:r>
                        <a:rPr lang="en-IN" sz="2000" u="none" strike="noStrike" dirty="0">
                          <a:effectLst/>
                        </a:rPr>
                        <a:t> cases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API's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Node.js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1260761204"/>
                  </a:ext>
                </a:extLst>
              </a:tr>
              <a:tr h="925516">
                <a:tc>
                  <a:txBody>
                    <a:bodyPr/>
                    <a:lstStyle/>
                    <a:p>
                      <a:pPr algn="l" fontAlgn="b"/>
                      <a:r>
                        <a:rPr lang="en-IN" sz="2000" u="none" strike="noStrike" dirty="0">
                          <a:effectLst/>
                        </a:rPr>
                        <a:t> </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Channel for Publishing</a:t>
                      </a:r>
                      <a:br>
                        <a:rPr lang="en-IN" sz="2000" u="none" strike="noStrike" dirty="0">
                          <a:effectLst/>
                        </a:rPr>
                      </a:br>
                      <a:r>
                        <a:rPr lang="en-IN" sz="2000" u="none" strike="noStrike" dirty="0">
                          <a:effectLst/>
                        </a:rPr>
                        <a:t>(</a:t>
                      </a:r>
                      <a:r>
                        <a:rPr lang="en-IN" sz="2000" u="none" strike="noStrike" dirty="0" err="1">
                          <a:effectLst/>
                        </a:rPr>
                        <a:t>Skype,Slack,Messenger,Email,FB,KIK</a:t>
                      </a:r>
                      <a:r>
                        <a:rPr lang="en-IN" sz="2000" u="none" strike="noStrike" dirty="0">
                          <a:effectLst/>
                        </a:rPr>
                        <a:t>)</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Stake holder inputs</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Channel</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tc>
                  <a:txBody>
                    <a:bodyPr/>
                    <a:lstStyle/>
                    <a:p>
                      <a:pPr algn="ctr" fontAlgn="b"/>
                      <a:r>
                        <a:rPr lang="en-IN" sz="2000" u="none" strike="noStrike" dirty="0">
                          <a:effectLst/>
                        </a:rPr>
                        <a:t>Selected Channel</a:t>
                      </a:r>
                      <a:endParaRPr lang="en-IN" sz="2000" b="0" i="0" u="none" strike="noStrike" dirty="0">
                        <a:solidFill>
                          <a:srgbClr val="000000"/>
                        </a:solidFill>
                        <a:effectLst/>
                        <a:latin typeface="Calibri" panose="020F0502020204030204" pitchFamily="34" charset="0"/>
                      </a:endParaRPr>
                    </a:p>
                  </a:txBody>
                  <a:tcPr marL="2722" marR="2722" marT="2722" marB="0" anchor="ctr">
                    <a:gradFill>
                      <a:gsLst>
                        <a:gs pos="0">
                          <a:schemeClr val="bg1">
                            <a:lumMod val="65000"/>
                          </a:schemeClr>
                        </a:gs>
                        <a:gs pos="58000">
                          <a:schemeClr val="bg1">
                            <a:lumMod val="75000"/>
                          </a:schemeClr>
                        </a:gs>
                        <a:gs pos="70000">
                          <a:schemeClr val="bg1">
                            <a:lumMod val="75000"/>
                          </a:schemeClr>
                        </a:gs>
                        <a:gs pos="88000">
                          <a:schemeClr val="bg1">
                            <a:lumMod val="75000"/>
                          </a:schemeClr>
                        </a:gs>
                        <a:gs pos="100000">
                          <a:schemeClr val="bg1">
                            <a:lumMod val="75000"/>
                          </a:schemeClr>
                        </a:gs>
                      </a:gsLst>
                      <a:lin ang="5400000" scaled="0"/>
                    </a:gradFill>
                  </a:tcPr>
                </a:tc>
                <a:extLst>
                  <a:ext uri="{0D108BD9-81ED-4DB2-BD59-A6C34878D82A}">
                    <a16:rowId xmlns:a16="http://schemas.microsoft.com/office/drawing/2014/main" val="1653833101"/>
                  </a:ext>
                </a:extLst>
              </a:tr>
            </a:tbl>
          </a:graphicData>
        </a:graphic>
      </p:graphicFrame>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6" y="160014"/>
            <a:ext cx="11887200" cy="108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40783" y="230678"/>
            <a:ext cx="6685676" cy="960263"/>
          </a:xfrm>
          <a:prstGeom prst="rect">
            <a:avLst/>
          </a:prstGeom>
          <a:noFill/>
        </p:spPr>
        <p:txBody>
          <a:bodyPr wrap="none" lIns="182880" tIns="146304" rIns="182880" bIns="146304" rtlCol="0">
            <a:spAutoFit/>
          </a:bodyPr>
          <a:lstStyle/>
          <a:p>
            <a:pPr>
              <a:lnSpc>
                <a:spcPct val="90000"/>
              </a:lnSpc>
              <a:spcAft>
                <a:spcPts val="600"/>
              </a:spcAft>
            </a:pPr>
            <a:r>
              <a:rPr lang="en-US" sz="4800" dirty="0">
                <a:solidFill>
                  <a:schemeClr val="bg1"/>
                </a:solidFill>
                <a:latin typeface="+mj-lt"/>
              </a:rPr>
              <a:t>Planning for Bot Projects</a:t>
            </a:r>
          </a:p>
        </p:txBody>
      </p:sp>
    </p:spTree>
    <p:extLst>
      <p:ext uri="{BB962C8B-B14F-4D97-AF65-F5344CB8AC3E}">
        <p14:creationId xmlns:p14="http://schemas.microsoft.com/office/powerpoint/2010/main" val="3906655313"/>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E8A589A-BC05-47FC-808B-BAC10D9B9CAD}"/>
              </a:ext>
            </a:extLst>
          </p:cNvPr>
          <p:cNvGraphicFramePr>
            <a:graphicFrameLocks noGrp="1"/>
          </p:cNvGraphicFramePr>
          <p:nvPr>
            <p:extLst/>
          </p:nvPr>
        </p:nvGraphicFramePr>
        <p:xfrm>
          <a:off x="107483" y="1161283"/>
          <a:ext cx="11959157" cy="5403964"/>
        </p:xfrm>
        <a:graphic>
          <a:graphicData uri="http://schemas.openxmlformats.org/drawingml/2006/table">
            <a:tbl>
              <a:tblPr>
                <a:tableStyleId>{5C22544A-7EE6-4342-B048-85BDC9FD1C3A}</a:tableStyleId>
              </a:tblPr>
              <a:tblGrid>
                <a:gridCol w="1339657">
                  <a:extLst>
                    <a:ext uri="{9D8B030D-6E8A-4147-A177-3AD203B41FA5}">
                      <a16:colId xmlns:a16="http://schemas.microsoft.com/office/drawing/2014/main" val="1687261195"/>
                    </a:ext>
                  </a:extLst>
                </a:gridCol>
                <a:gridCol w="3248418">
                  <a:extLst>
                    <a:ext uri="{9D8B030D-6E8A-4147-A177-3AD203B41FA5}">
                      <a16:colId xmlns:a16="http://schemas.microsoft.com/office/drawing/2014/main" val="2474033126"/>
                    </a:ext>
                  </a:extLst>
                </a:gridCol>
                <a:gridCol w="2963469">
                  <a:extLst>
                    <a:ext uri="{9D8B030D-6E8A-4147-A177-3AD203B41FA5}">
                      <a16:colId xmlns:a16="http://schemas.microsoft.com/office/drawing/2014/main" val="3429703102"/>
                    </a:ext>
                  </a:extLst>
                </a:gridCol>
                <a:gridCol w="2404969">
                  <a:extLst>
                    <a:ext uri="{9D8B030D-6E8A-4147-A177-3AD203B41FA5}">
                      <a16:colId xmlns:a16="http://schemas.microsoft.com/office/drawing/2014/main" val="1052949796"/>
                    </a:ext>
                  </a:extLst>
                </a:gridCol>
                <a:gridCol w="2002644">
                  <a:extLst>
                    <a:ext uri="{9D8B030D-6E8A-4147-A177-3AD203B41FA5}">
                      <a16:colId xmlns:a16="http://schemas.microsoft.com/office/drawing/2014/main" val="2659744183"/>
                    </a:ext>
                  </a:extLst>
                </a:gridCol>
              </a:tblGrid>
              <a:tr h="652794">
                <a:tc>
                  <a:txBody>
                    <a:bodyPr/>
                    <a:lstStyle/>
                    <a:p>
                      <a:pPr algn="ctr" fontAlgn="b"/>
                      <a:r>
                        <a:rPr lang="en-IN" sz="2000" dirty="0">
                          <a:solidFill>
                            <a:srgbClr val="00B050"/>
                          </a:solidFill>
                          <a:effectLst/>
                        </a:rPr>
                        <a:t>PHASES</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solidFill>
                            <a:srgbClr val="00B050"/>
                          </a:solidFill>
                          <a:effectLst/>
                        </a:rPr>
                        <a:t>ACTIVITIES</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solidFill>
                            <a:srgbClr val="00B050"/>
                          </a:solidFill>
                          <a:effectLst/>
                        </a:rPr>
                        <a:t>INPUTS</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solidFill>
                            <a:srgbClr val="00B050"/>
                          </a:solidFill>
                          <a:effectLst/>
                        </a:rPr>
                        <a:t>OUTPUTS</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solidFill>
                            <a:srgbClr val="00B050"/>
                          </a:solidFill>
                          <a:effectLst/>
                        </a:rPr>
                        <a:t>TOOLS &amp; TECHNIQUES</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2843391015"/>
                  </a:ext>
                </a:extLst>
              </a:tr>
              <a:tr h="652794">
                <a:tc>
                  <a:txBody>
                    <a:bodyPr/>
                    <a:lstStyle/>
                    <a:p>
                      <a:pPr algn="ctr" fontAlgn="b"/>
                      <a:r>
                        <a:rPr lang="en-IN" sz="2000" dirty="0"/>
                        <a:t>Executing</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Create Azure subscription</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subscription </a:t>
                      </a:r>
                      <a:r>
                        <a:rPr lang="en-IN" sz="2000" dirty="0" err="1"/>
                        <a:t>detilas</a:t>
                      </a:r>
                      <a:endParaRPr lang="en-IN" sz="2000" dirty="0"/>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US" sz="2000" dirty="0"/>
                        <a:t>Azure account to create a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Azure Portal</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3874455848"/>
                  </a:ext>
                </a:extLst>
              </a:tr>
              <a:tr h="329287">
                <a:tc>
                  <a:txBody>
                    <a:bodyPr/>
                    <a:lstStyle/>
                    <a:p>
                      <a:pPr algn="l" fontAlgn="b"/>
                      <a:r>
                        <a:rPr lang="en-IN" dirty="0"/>
                        <a:t> </a:t>
                      </a:r>
                    </a:p>
                  </a:txBody>
                  <a:tcPr marL="5445" marR="5445" marT="5445" marB="0" anchor="b">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Creating a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MS Bot framework</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Basic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Bot Framework</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1672261797"/>
                  </a:ext>
                </a:extLst>
              </a:tr>
              <a:tr h="652794">
                <a:tc>
                  <a:txBody>
                    <a:bodyPr/>
                    <a:lstStyle/>
                    <a:p>
                      <a:pPr algn="l" fontAlgn="b"/>
                      <a:r>
                        <a:rPr lang="en-IN" dirty="0"/>
                        <a:t> </a:t>
                      </a:r>
                    </a:p>
                  </a:txBody>
                  <a:tcPr marL="5445" marR="5445" marT="5445" marB="0" anchor="b">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Train </a:t>
                      </a:r>
                      <a:r>
                        <a:rPr lang="en-IN" sz="2000" dirty="0" err="1"/>
                        <a:t>Intents,Entity</a:t>
                      </a:r>
                      <a:r>
                        <a:rPr lang="en-IN" sz="2000" dirty="0"/>
                        <a:t> and </a:t>
                      </a:r>
                      <a:r>
                        <a:rPr lang="en-IN" sz="2000" dirty="0" err="1"/>
                        <a:t>Utterences</a:t>
                      </a:r>
                      <a:endParaRPr lang="en-IN" sz="2000" dirty="0"/>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US" sz="2000" dirty="0"/>
                        <a:t>List of </a:t>
                      </a:r>
                      <a:r>
                        <a:rPr lang="en-US" sz="2000" dirty="0" err="1"/>
                        <a:t>Intents,Entities,utterences</a:t>
                      </a:r>
                      <a:endParaRPr lang="en-US" sz="2000" dirty="0"/>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Trained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Bot Framework</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132896323"/>
                  </a:ext>
                </a:extLst>
              </a:tr>
              <a:tr h="329287">
                <a:tc>
                  <a:txBody>
                    <a:bodyPr/>
                    <a:lstStyle/>
                    <a:p>
                      <a:pPr algn="l" fontAlgn="b"/>
                      <a:r>
                        <a:rPr lang="en-IN"/>
                        <a:t> </a:t>
                      </a:r>
                    </a:p>
                  </a:txBody>
                  <a:tcPr marL="5445" marR="5445" marT="5445" marB="0" anchor="b">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Integrate the API's</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err="1"/>
                        <a:t>Api's</a:t>
                      </a:r>
                      <a:r>
                        <a:rPr lang="en-IN" sz="2000" dirty="0"/>
                        <a:t> List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Bot Framework</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782341988"/>
                  </a:ext>
                </a:extLst>
              </a:tr>
              <a:tr h="329287">
                <a:tc>
                  <a:txBody>
                    <a:bodyPr/>
                    <a:lstStyle/>
                    <a:p>
                      <a:pPr algn="l" fontAlgn="b"/>
                      <a:r>
                        <a:rPr lang="en-IN" dirty="0"/>
                        <a:t> </a:t>
                      </a:r>
                    </a:p>
                  </a:txBody>
                  <a:tcPr marL="5445" marR="5445" marT="5445" marB="0" anchor="b">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Deploy the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l" fontAlgn="b"/>
                      <a:r>
                        <a:rPr lang="en-IN"/>
                        <a:t> </a:t>
                      </a:r>
                    </a:p>
                  </a:txBody>
                  <a:tcPr marL="5445" marR="5445" marT="5445" marB="0" anchor="b">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Bot Framework</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2903519523"/>
                  </a:ext>
                </a:extLst>
              </a:tr>
              <a:tr h="652794">
                <a:tc>
                  <a:txBody>
                    <a:bodyPr/>
                    <a:lstStyle/>
                    <a:p>
                      <a:pPr algn="l" fontAlgn="b"/>
                      <a:r>
                        <a:rPr lang="en-IN"/>
                        <a:t> </a:t>
                      </a:r>
                    </a:p>
                  </a:txBody>
                  <a:tcPr marL="5445" marR="5445" marT="5445" marB="0" anchor="b">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Connect to channel</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Identified Channel</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US" sz="2000" dirty="0"/>
                        <a:t>Availability of Bot on identified Channel</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Selected Channel</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1371080058"/>
                  </a:ext>
                </a:extLst>
              </a:tr>
              <a:tr h="768610">
                <a:tc>
                  <a:txBody>
                    <a:bodyPr/>
                    <a:lstStyle/>
                    <a:p>
                      <a:pPr algn="ctr" fontAlgn="b"/>
                      <a:r>
                        <a:rPr lang="en-IN" sz="2000" dirty="0" err="1"/>
                        <a:t>Monitering</a:t>
                      </a:r>
                      <a:r>
                        <a:rPr lang="en-IN" sz="2000" dirty="0"/>
                        <a:t> Controlling</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Test the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Modifications Required</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Bot Framework</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3977347185"/>
                  </a:ext>
                </a:extLst>
              </a:tr>
              <a:tr h="652794">
                <a:tc>
                  <a:txBody>
                    <a:bodyPr/>
                    <a:lstStyle/>
                    <a:p>
                      <a:pPr algn="l" fontAlgn="b"/>
                      <a:r>
                        <a:rPr lang="en-IN" dirty="0"/>
                        <a:t> </a:t>
                      </a:r>
                    </a:p>
                  </a:txBody>
                  <a:tcPr marL="5445" marR="5445" marT="5445" marB="0" anchor="b">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US" sz="2000" dirty="0"/>
                        <a:t>Modify the bot source and redeploy the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Modifications</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Modified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Bot Framework</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3604159539"/>
                  </a:ext>
                </a:extLst>
              </a:tr>
              <a:tr h="383523">
                <a:tc>
                  <a:txBody>
                    <a:bodyPr/>
                    <a:lstStyle/>
                    <a:p>
                      <a:pPr algn="ctr" fontAlgn="b"/>
                      <a:r>
                        <a:rPr lang="en-IN" sz="2000" dirty="0"/>
                        <a:t>Closing</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Publish the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Modified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Final Bot</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tc>
                  <a:txBody>
                    <a:bodyPr/>
                    <a:lstStyle/>
                    <a:p>
                      <a:pPr algn="ctr" fontAlgn="b"/>
                      <a:r>
                        <a:rPr lang="en-IN" sz="2000" dirty="0"/>
                        <a:t>Selected Channel</a:t>
                      </a:r>
                    </a:p>
                  </a:txBody>
                  <a:tcPr marL="5445" marR="5445" marT="5445" marB="0" anchor="ctr">
                    <a:gradFill>
                      <a:gsLst>
                        <a:gs pos="0">
                          <a:schemeClr val="accent1">
                            <a:tint val="66000"/>
                            <a:satMod val="160000"/>
                          </a:schemeClr>
                        </a:gs>
                        <a:gs pos="29000">
                          <a:schemeClr val="accent1">
                            <a:tint val="44500"/>
                            <a:satMod val="160000"/>
                          </a:schemeClr>
                        </a:gs>
                        <a:gs pos="42076">
                          <a:srgbClr val="D1D2D8"/>
                        </a:gs>
                        <a:gs pos="51000">
                          <a:schemeClr val="accent1">
                            <a:tint val="23500"/>
                            <a:satMod val="160000"/>
                          </a:schemeClr>
                        </a:gs>
                      </a:gsLst>
                      <a:lin ang="5400000" scaled="0"/>
                    </a:gradFill>
                  </a:tcPr>
                </a:tc>
                <a:extLst>
                  <a:ext uri="{0D108BD9-81ED-4DB2-BD59-A6C34878D82A}">
                    <a16:rowId xmlns:a16="http://schemas.microsoft.com/office/drawing/2014/main" val="4101912297"/>
                  </a:ext>
                </a:extLst>
              </a:tr>
            </a:tbl>
          </a:graphicData>
        </a:graphic>
      </p:graphicFrame>
      <p:pic>
        <p:nvPicPr>
          <p:cNvPr id="2050"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6" y="152798"/>
            <a:ext cx="11898488" cy="9037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43608" y="105325"/>
            <a:ext cx="6685676" cy="960263"/>
          </a:xfrm>
          <a:prstGeom prst="rect">
            <a:avLst/>
          </a:prstGeom>
          <a:noFill/>
        </p:spPr>
        <p:txBody>
          <a:bodyPr wrap="none" lIns="182880" tIns="146304" rIns="182880" bIns="146304" rtlCol="0">
            <a:spAutoFit/>
          </a:bodyPr>
          <a:lstStyle/>
          <a:p>
            <a:pPr algn="ctr">
              <a:lnSpc>
                <a:spcPct val="90000"/>
              </a:lnSpc>
              <a:spcAft>
                <a:spcPts val="600"/>
              </a:spcAft>
            </a:pPr>
            <a:r>
              <a:rPr lang="en-US" sz="4800" dirty="0">
                <a:solidFill>
                  <a:schemeClr val="bg1"/>
                </a:solidFill>
                <a:latin typeface="+mj-lt"/>
              </a:rPr>
              <a:t>Planning for Bot Projects</a:t>
            </a:r>
          </a:p>
        </p:txBody>
      </p:sp>
    </p:spTree>
    <p:extLst>
      <p:ext uri="{BB962C8B-B14F-4D97-AF65-F5344CB8AC3E}">
        <p14:creationId xmlns:p14="http://schemas.microsoft.com/office/powerpoint/2010/main" val="2858743923"/>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3" y="161245"/>
            <a:ext cx="1193165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730552"/>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0124"/>
            <a:ext cx="11888788" cy="589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983528"/>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138988"/>
            <a:ext cx="11863388"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2276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47793" y="3833685"/>
            <a:ext cx="1354756" cy="1313462"/>
          </a:xfrm>
          <a:prstGeom prst="rect">
            <a:avLst/>
          </a:prstGeom>
        </p:spPr>
      </p:pic>
      <p:pic>
        <p:nvPicPr>
          <p:cNvPr id="3" name="Picture 2"/>
          <p:cNvPicPr>
            <a:picLocks noChangeAspect="1"/>
          </p:cNvPicPr>
          <p:nvPr/>
        </p:nvPicPr>
        <p:blipFill>
          <a:blip r:embed="rId3"/>
          <a:stretch>
            <a:fillRect/>
          </a:stretch>
        </p:blipFill>
        <p:spPr>
          <a:xfrm>
            <a:off x="2347793" y="1726440"/>
            <a:ext cx="1354756" cy="1313462"/>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For example</a:t>
            </a:r>
          </a:p>
        </p:txBody>
      </p:sp>
      <p:sp>
        <p:nvSpPr>
          <p:cNvPr id="5" name="Rectangle 4"/>
          <p:cNvSpPr/>
          <p:nvPr/>
        </p:nvSpPr>
        <p:spPr bwMode="auto">
          <a:xfrm>
            <a:off x="4598973" y="1561449"/>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2" name="Straight Arrow Connector 11"/>
          <p:cNvCxnSpPr>
            <a:endCxn id="5" idx="1"/>
          </p:cNvCxnSpPr>
          <p:nvPr/>
        </p:nvCxnSpPr>
        <p:spPr>
          <a:xfrm>
            <a:off x="3712668"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661758"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483481" y="1788239"/>
            <a:ext cx="954524" cy="1267251"/>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X</a:t>
            </a:r>
          </a:p>
        </p:txBody>
      </p:sp>
      <p:sp>
        <p:nvSpPr>
          <p:cNvPr id="15" name="Rectangle 14"/>
          <p:cNvSpPr/>
          <p:nvPr/>
        </p:nvSpPr>
        <p:spPr bwMode="auto">
          <a:xfrm>
            <a:off x="4598973" y="3653106"/>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7" name="Straight Arrow Connector 16"/>
          <p:cNvCxnSpPr>
            <a:endCxn id="15" idx="1"/>
          </p:cNvCxnSpPr>
          <p:nvPr/>
        </p:nvCxnSpPr>
        <p:spPr>
          <a:xfrm>
            <a:off x="3712668" y="4474829"/>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661758" y="4474829"/>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83482" y="3877212"/>
            <a:ext cx="1048814" cy="1267251"/>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O</a:t>
            </a:r>
          </a:p>
        </p:txBody>
      </p:sp>
    </p:spTree>
    <p:extLst>
      <p:ext uri="{BB962C8B-B14F-4D97-AF65-F5344CB8AC3E}">
        <p14:creationId xmlns:p14="http://schemas.microsoft.com/office/powerpoint/2010/main" val="355459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87"/>
            <a:ext cx="12193588"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26210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60216"/>
            <a:ext cx="1189990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22114"/>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3606"/>
            <a:ext cx="11888788" cy="593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36985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2263"/>
            <a:ext cx="11888788" cy="1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525" y="1421214"/>
            <a:ext cx="9956863" cy="4793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089946"/>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33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7085" y="4072285"/>
            <a:ext cx="4101123" cy="960263"/>
          </a:xfrm>
          <a:prstGeom prst="rect">
            <a:avLst/>
          </a:prstGeom>
          <a:noFill/>
        </p:spPr>
        <p:txBody>
          <a:bodyPr wrap="none" lIns="182880" tIns="146304" rIns="182880" bIns="146304" rtlCol="0">
            <a:spAutoFit/>
          </a:bodyPr>
          <a:lstStyle/>
          <a:p>
            <a:pPr algn="ctr">
              <a:lnSpc>
                <a:spcPct val="90000"/>
              </a:lnSpc>
              <a:spcAft>
                <a:spcPts val="600"/>
              </a:spcAft>
            </a:pPr>
            <a:r>
              <a:rPr lang="en-US" sz="4800" b="1" dirty="0">
                <a:solidFill>
                  <a:schemeClr val="tx1">
                    <a:lumMod val="75000"/>
                  </a:schemeClr>
                </a:solidFill>
                <a:latin typeface="+mj-lt"/>
              </a:rPr>
              <a:t>Hands on Lab</a:t>
            </a:r>
          </a:p>
        </p:txBody>
      </p:sp>
    </p:spTree>
    <p:extLst>
      <p:ext uri="{BB962C8B-B14F-4D97-AF65-F5344CB8AC3E}">
        <p14:creationId xmlns:p14="http://schemas.microsoft.com/office/powerpoint/2010/main" val="1192089027"/>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158097"/>
            <a:ext cx="11968162" cy="354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2196543"/>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326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99755" y="1286521"/>
            <a:ext cx="4399281" cy="1043363"/>
          </a:xfrm>
          <a:prstGeom prst="rect">
            <a:avLst/>
          </a:prstGeom>
          <a:noFill/>
        </p:spPr>
        <p:txBody>
          <a:bodyPr wrap="none" lIns="182880" tIns="146304" rIns="182880" bIns="146304" rtlCol="0">
            <a:spAutoFit/>
          </a:bodyPr>
          <a:lstStyle/>
          <a:p>
            <a:pPr algn="ctr">
              <a:lnSpc>
                <a:spcPct val="90000"/>
              </a:lnSpc>
              <a:spcAft>
                <a:spcPts val="600"/>
              </a:spcAft>
            </a:pPr>
            <a:r>
              <a:rPr lang="en-US" sz="5400" b="1" dirty="0">
                <a:solidFill>
                  <a:schemeClr val="bg1"/>
                </a:solidFill>
                <a:effectLst>
                  <a:outerShdw blurRad="38100" dist="38100" dir="2700000" algn="tl">
                    <a:srgbClr val="000000">
                      <a:alpha val="43137"/>
                    </a:srgbClr>
                  </a:outerShdw>
                </a:effectLst>
                <a:latin typeface="+mj-lt"/>
              </a:rPr>
              <a:t>Hands on Lab</a:t>
            </a:r>
          </a:p>
        </p:txBody>
      </p:sp>
    </p:spTree>
    <p:extLst>
      <p:ext uri="{BB962C8B-B14F-4D97-AF65-F5344CB8AC3E}">
        <p14:creationId xmlns:p14="http://schemas.microsoft.com/office/powerpoint/2010/main" val="2246579922"/>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56458"/>
            <a:ext cx="11925300" cy="118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45975" y="2638064"/>
            <a:ext cx="6880666" cy="84946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000" b="0" i="0" u="none" strike="noStrike" kern="0" cap="none" spc="0" normalizeH="0" baseline="0" noProof="0" dirty="0">
                <a:ln>
                  <a:noFill/>
                </a:ln>
                <a:gradFill>
                  <a:gsLst>
                    <a:gs pos="2917">
                      <a:srgbClr val="505050"/>
                    </a:gs>
                    <a:gs pos="30000">
                      <a:srgbClr val="505050"/>
                    </a:gs>
                  </a:gsLst>
                  <a:lin ang="5400000" scaled="0"/>
                </a:gradFill>
                <a:effectLst/>
                <a:uLnTx/>
                <a:uFillTx/>
              </a:rPr>
              <a:t>From FAQ to Bot in minutes. </a:t>
            </a:r>
          </a:p>
        </p:txBody>
      </p:sp>
      <p:sp>
        <p:nvSpPr>
          <p:cNvPr id="4" name="TextBox 3"/>
          <p:cNvSpPr txBox="1"/>
          <p:nvPr/>
        </p:nvSpPr>
        <p:spPr>
          <a:xfrm>
            <a:off x="212196" y="3787445"/>
            <a:ext cx="6965005" cy="7386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err="1">
                <a:ln>
                  <a:noFill/>
                </a:ln>
                <a:gradFill>
                  <a:gsLst>
                    <a:gs pos="2917">
                      <a:srgbClr val="505050"/>
                    </a:gs>
                    <a:gs pos="30000">
                      <a:srgbClr val="505050"/>
                    </a:gs>
                  </a:gsLst>
                  <a:lin ang="5400000" scaled="0"/>
                </a:gradFill>
                <a:effectLst/>
                <a:uLnTx/>
                <a:uFillTx/>
              </a:rPr>
              <a:t>Build,train</a:t>
            </a: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rPr>
              <a:t> and publish a simple question and answer bot based on FAQ </a:t>
            </a:r>
            <a:r>
              <a:rPr kumimoji="0" lang="en-US" sz="1600" b="0" i="0" u="none" strike="noStrike" kern="0" cap="none" spc="0" normalizeH="0" baseline="0" noProof="0" dirty="0" err="1">
                <a:ln>
                  <a:noFill/>
                </a:ln>
                <a:gradFill>
                  <a:gsLst>
                    <a:gs pos="2917">
                      <a:srgbClr val="505050"/>
                    </a:gs>
                    <a:gs pos="30000">
                      <a:srgbClr val="505050"/>
                    </a:gs>
                  </a:gsLst>
                  <a:lin ang="5400000" scaled="0"/>
                </a:gradFill>
                <a:effectLst/>
                <a:uLnTx/>
                <a:uFillTx/>
              </a:rPr>
              <a:t>URLs,structured</a:t>
            </a: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rPr>
              <a:t> documents or editorial content in minutes. </a:t>
            </a:r>
          </a:p>
        </p:txBody>
      </p:sp>
      <p:pic>
        <p:nvPicPr>
          <p:cNvPr id="2" name="QNA-her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72266" y="1716860"/>
            <a:ext cx="5086384" cy="3105463"/>
          </a:xfrm>
          <a:prstGeom prst="rect">
            <a:avLst/>
          </a:prstGeom>
        </p:spPr>
      </p:pic>
    </p:spTree>
    <p:extLst>
      <p:ext uri="{BB962C8B-B14F-4D97-AF65-F5344CB8AC3E}">
        <p14:creationId xmlns:p14="http://schemas.microsoft.com/office/powerpoint/2010/main" val="227101669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hp\Desktop\floor bugs\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57" y="148262"/>
            <a:ext cx="1195099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220" y="1337552"/>
            <a:ext cx="6745825" cy="492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360454" y="220684"/>
            <a:ext cx="7014741" cy="960263"/>
          </a:xfrm>
          <a:prstGeom prst="rect">
            <a:avLst/>
          </a:prstGeom>
          <a:noFill/>
        </p:spPr>
        <p:txBody>
          <a:bodyPr wrap="none" lIns="182880" tIns="146304" rIns="182880" bIns="146304" rtlCol="0">
            <a:spAutoFit/>
          </a:bodyPr>
          <a:lstStyle/>
          <a:p>
            <a:pPr>
              <a:lnSpc>
                <a:spcPct val="90000"/>
              </a:lnSpc>
              <a:spcAft>
                <a:spcPts val="600"/>
              </a:spcAft>
            </a:pPr>
            <a:r>
              <a:rPr lang="en-US" sz="4800" dirty="0">
                <a:solidFill>
                  <a:schemeClr val="bg1"/>
                </a:solidFill>
                <a:latin typeface="+mj-lt"/>
              </a:rPr>
              <a:t>Development of FAQ Bots</a:t>
            </a:r>
          </a:p>
        </p:txBody>
      </p:sp>
    </p:spTree>
    <p:extLst>
      <p:ext uri="{BB962C8B-B14F-4D97-AF65-F5344CB8AC3E}">
        <p14:creationId xmlns:p14="http://schemas.microsoft.com/office/powerpoint/2010/main" val="1683836847"/>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62418"/>
            <a:ext cx="11912600" cy="538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82382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1796667" y="1710853"/>
            <a:ext cx="1354756" cy="1313462"/>
          </a:xfrm>
          <a:prstGeom prst="rect">
            <a:avLst/>
          </a:prstGeom>
        </p:spPr>
      </p:pic>
      <p:pic>
        <p:nvPicPr>
          <p:cNvPr id="29" name="Picture 28"/>
          <p:cNvPicPr>
            <a:picLocks noChangeAspect="1"/>
          </p:cNvPicPr>
          <p:nvPr/>
        </p:nvPicPr>
        <p:blipFill>
          <a:blip r:embed="rId3"/>
          <a:stretch>
            <a:fillRect/>
          </a:stretch>
        </p:blipFill>
        <p:spPr>
          <a:xfrm>
            <a:off x="4784749" y="1713962"/>
            <a:ext cx="1354756" cy="1313462"/>
          </a:xfrm>
          <a:prstGeom prst="rect">
            <a:avLst/>
          </a:prstGeom>
        </p:spPr>
      </p:pic>
      <p:pic>
        <p:nvPicPr>
          <p:cNvPr id="30" name="Picture 29"/>
          <p:cNvPicPr>
            <a:picLocks noChangeAspect="1"/>
          </p:cNvPicPr>
          <p:nvPr/>
        </p:nvPicPr>
        <p:blipFill>
          <a:blip r:embed="rId4"/>
          <a:stretch>
            <a:fillRect/>
          </a:stretch>
        </p:blipFill>
        <p:spPr>
          <a:xfrm>
            <a:off x="3290708" y="1710853"/>
            <a:ext cx="1354756" cy="1313462"/>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Trickier cases</a:t>
            </a:r>
          </a:p>
        </p:txBody>
      </p:sp>
      <p:sp>
        <p:nvSpPr>
          <p:cNvPr id="5" name="Rectangle 4"/>
          <p:cNvSpPr/>
          <p:nvPr/>
        </p:nvSpPr>
        <p:spPr bwMode="auto">
          <a:xfrm>
            <a:off x="7131710" y="1561449"/>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chemeClr val="tx1"/>
                </a:solidFill>
              </a:rPr>
              <a:t>CNN</a:t>
            </a:r>
          </a:p>
        </p:txBody>
      </p:sp>
      <p:cxnSp>
        <p:nvCxnSpPr>
          <p:cNvPr id="12" name="Straight Arrow Connector 11"/>
          <p:cNvCxnSpPr>
            <a:endCxn id="5" idx="1"/>
          </p:cNvCxnSpPr>
          <p:nvPr/>
        </p:nvCxnSpPr>
        <p:spPr>
          <a:xfrm>
            <a:off x="6245404"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194495"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016217" y="1788239"/>
            <a:ext cx="954524" cy="1267251"/>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chemeClr val="bg1"/>
                </a:solidFill>
              </a:rPr>
              <a:t>X</a:t>
            </a:r>
          </a:p>
        </p:txBody>
      </p:sp>
      <p:sp>
        <p:nvSpPr>
          <p:cNvPr id="15" name="Rectangle 14"/>
          <p:cNvSpPr/>
          <p:nvPr/>
        </p:nvSpPr>
        <p:spPr bwMode="auto">
          <a:xfrm>
            <a:off x="7141829" y="4325425"/>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chemeClr val="tx1"/>
                </a:solidFill>
              </a:rPr>
              <a:t>CNN</a:t>
            </a:r>
          </a:p>
        </p:txBody>
      </p:sp>
      <p:cxnSp>
        <p:nvCxnSpPr>
          <p:cNvPr id="17" name="Straight Arrow Connector 16"/>
          <p:cNvCxnSpPr>
            <a:endCxn id="15" idx="1"/>
          </p:cNvCxnSpPr>
          <p:nvPr/>
        </p:nvCxnSpPr>
        <p:spPr>
          <a:xfrm>
            <a:off x="6255523" y="5147148"/>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204614" y="5147148"/>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1026337" y="4549531"/>
            <a:ext cx="1048814" cy="1267251"/>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chemeClr val="bg1"/>
                </a:solidFill>
              </a:rPr>
              <a:t>O</a:t>
            </a:r>
          </a:p>
        </p:txBody>
      </p:sp>
      <p:sp>
        <p:nvSpPr>
          <p:cNvPr id="22" name="TextBox 21"/>
          <p:cNvSpPr txBox="1"/>
          <p:nvPr/>
        </p:nvSpPr>
        <p:spPr>
          <a:xfrm>
            <a:off x="194537" y="3472527"/>
            <a:ext cx="1537547"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translation</a:t>
            </a:r>
          </a:p>
        </p:txBody>
      </p:sp>
      <p:sp>
        <p:nvSpPr>
          <p:cNvPr id="23" name="TextBox 22"/>
          <p:cNvSpPr txBox="1"/>
          <p:nvPr/>
        </p:nvSpPr>
        <p:spPr>
          <a:xfrm>
            <a:off x="1950905" y="3472527"/>
            <a:ext cx="1125816"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scaling</a:t>
            </a:r>
          </a:p>
        </p:txBody>
      </p:sp>
      <p:sp>
        <p:nvSpPr>
          <p:cNvPr id="24" name="TextBox 23"/>
          <p:cNvSpPr txBox="1"/>
          <p:nvPr/>
        </p:nvSpPr>
        <p:spPr>
          <a:xfrm>
            <a:off x="4878115" y="3467713"/>
            <a:ext cx="1111987"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weight</a:t>
            </a:r>
          </a:p>
        </p:txBody>
      </p:sp>
      <p:sp>
        <p:nvSpPr>
          <p:cNvPr id="25" name="TextBox 24"/>
          <p:cNvSpPr txBox="1"/>
          <p:nvPr/>
        </p:nvSpPr>
        <p:spPr>
          <a:xfrm>
            <a:off x="3327273" y="3454411"/>
            <a:ext cx="1243489"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rotation</a:t>
            </a:r>
          </a:p>
        </p:txBody>
      </p:sp>
      <p:pic>
        <p:nvPicPr>
          <p:cNvPr id="26" name="Picture 25"/>
          <p:cNvPicPr>
            <a:picLocks noChangeAspect="1"/>
          </p:cNvPicPr>
          <p:nvPr/>
        </p:nvPicPr>
        <p:blipFill>
          <a:blip r:embed="rId5"/>
          <a:stretch>
            <a:fillRect/>
          </a:stretch>
        </p:blipFill>
        <p:spPr>
          <a:xfrm>
            <a:off x="302625" y="1710853"/>
            <a:ext cx="1354756" cy="1313462"/>
          </a:xfrm>
          <a:prstGeom prst="rect">
            <a:avLst/>
          </a:prstGeom>
        </p:spPr>
      </p:pic>
      <p:pic>
        <p:nvPicPr>
          <p:cNvPr id="32" name="Picture 31"/>
          <p:cNvPicPr>
            <a:picLocks noChangeAspect="1"/>
          </p:cNvPicPr>
          <p:nvPr/>
        </p:nvPicPr>
        <p:blipFill>
          <a:blip r:embed="rId6"/>
          <a:stretch>
            <a:fillRect/>
          </a:stretch>
        </p:blipFill>
        <p:spPr>
          <a:xfrm>
            <a:off x="307052" y="4474829"/>
            <a:ext cx="1354756" cy="1313462"/>
          </a:xfrm>
          <a:prstGeom prst="rect">
            <a:avLst/>
          </a:prstGeom>
        </p:spPr>
      </p:pic>
      <p:pic>
        <p:nvPicPr>
          <p:cNvPr id="33" name="Picture 32"/>
          <p:cNvPicPr>
            <a:picLocks noChangeAspect="1"/>
          </p:cNvPicPr>
          <p:nvPr/>
        </p:nvPicPr>
        <p:blipFill>
          <a:blip r:embed="rId7"/>
          <a:stretch>
            <a:fillRect/>
          </a:stretch>
        </p:blipFill>
        <p:spPr>
          <a:xfrm>
            <a:off x="1796667" y="4474829"/>
            <a:ext cx="1354756" cy="1313462"/>
          </a:xfrm>
          <a:prstGeom prst="rect">
            <a:avLst/>
          </a:prstGeom>
        </p:spPr>
      </p:pic>
      <p:pic>
        <p:nvPicPr>
          <p:cNvPr id="35" name="Picture 34"/>
          <p:cNvPicPr>
            <a:picLocks noChangeAspect="1"/>
          </p:cNvPicPr>
          <p:nvPr/>
        </p:nvPicPr>
        <p:blipFill>
          <a:blip r:embed="rId8"/>
          <a:stretch>
            <a:fillRect/>
          </a:stretch>
        </p:blipFill>
        <p:spPr>
          <a:xfrm>
            <a:off x="4784749" y="4474829"/>
            <a:ext cx="1354756" cy="1313462"/>
          </a:xfrm>
          <a:prstGeom prst="rect">
            <a:avLst/>
          </a:prstGeom>
        </p:spPr>
      </p:pic>
      <p:pic>
        <p:nvPicPr>
          <p:cNvPr id="37" name="Picture 36"/>
          <p:cNvPicPr>
            <a:picLocks noChangeAspect="1"/>
          </p:cNvPicPr>
          <p:nvPr/>
        </p:nvPicPr>
        <p:blipFill>
          <a:blip r:embed="rId9"/>
          <a:stretch>
            <a:fillRect/>
          </a:stretch>
        </p:blipFill>
        <p:spPr>
          <a:xfrm>
            <a:off x="3290708" y="4474829"/>
            <a:ext cx="1354756" cy="1313462"/>
          </a:xfrm>
          <a:prstGeom prst="rect">
            <a:avLst/>
          </a:prstGeom>
        </p:spPr>
      </p:pic>
    </p:spTree>
    <p:extLst>
      <p:ext uri="{BB962C8B-B14F-4D97-AF65-F5344CB8AC3E}">
        <p14:creationId xmlns:p14="http://schemas.microsoft.com/office/powerpoint/2010/main" val="3231272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8" y="172534"/>
            <a:ext cx="11925300"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24136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329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81855" y="4508175"/>
            <a:ext cx="4101123" cy="960263"/>
          </a:xfrm>
          <a:prstGeom prst="rect">
            <a:avLst/>
          </a:prstGeom>
          <a:noFill/>
        </p:spPr>
        <p:txBody>
          <a:bodyPr wrap="none" lIns="182880" tIns="146304" rIns="182880" bIns="146304" rtlCol="0">
            <a:spAutoFit/>
          </a:bodyPr>
          <a:lstStyle/>
          <a:p>
            <a:pPr algn="ctr">
              <a:lnSpc>
                <a:spcPct val="90000"/>
              </a:lnSpc>
              <a:spcAft>
                <a:spcPts val="600"/>
              </a:spcAft>
            </a:pPr>
            <a:r>
              <a:rPr lang="en-US" sz="4800" b="1" dirty="0">
                <a:solidFill>
                  <a:schemeClr val="bg1"/>
                </a:solidFill>
                <a:effectLst>
                  <a:outerShdw blurRad="38100" dist="38100" dir="2700000" algn="tl">
                    <a:srgbClr val="000000">
                      <a:alpha val="43137"/>
                    </a:srgbClr>
                  </a:outerShdw>
                </a:effectLst>
                <a:latin typeface="+mj-lt"/>
              </a:rPr>
              <a:t>Hands on Lab</a:t>
            </a:r>
          </a:p>
        </p:txBody>
      </p:sp>
    </p:spTree>
    <p:extLst>
      <p:ext uri="{BB962C8B-B14F-4D97-AF65-F5344CB8AC3E}">
        <p14:creationId xmlns:p14="http://schemas.microsoft.com/office/powerpoint/2010/main" val="2746860036"/>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hp\Pictures\Pi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4949" cy="641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591202"/>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hp\Desktop\floor bugs\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6" y="166643"/>
            <a:ext cx="11961627" cy="1085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98418" y="233902"/>
            <a:ext cx="5666551" cy="960263"/>
          </a:xfrm>
          <a:prstGeom prst="rect">
            <a:avLst/>
          </a:prstGeom>
          <a:noFill/>
        </p:spPr>
        <p:txBody>
          <a:bodyPr wrap="none" lIns="182880" tIns="146304" rIns="182880" bIns="146304" rtlCol="0">
            <a:spAutoFit/>
          </a:bodyPr>
          <a:lstStyle/>
          <a:p>
            <a:pPr>
              <a:lnSpc>
                <a:spcPct val="90000"/>
              </a:lnSpc>
              <a:spcAft>
                <a:spcPts val="600"/>
              </a:spcAft>
            </a:pPr>
            <a:r>
              <a:rPr lang="en-US" sz="4800" dirty="0">
                <a:solidFill>
                  <a:schemeClr val="bg1"/>
                </a:solidFill>
                <a:latin typeface="+mj-lt"/>
              </a:rPr>
              <a:t>LUIS – KEY Concepts</a:t>
            </a:r>
          </a:p>
        </p:txBody>
      </p:sp>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03" y="1503894"/>
            <a:ext cx="10315575" cy="452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80222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hp\Desktop\floor bugs\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58" y="170122"/>
            <a:ext cx="11961628" cy="1085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86278" y="232915"/>
            <a:ext cx="5666551" cy="960263"/>
          </a:xfrm>
          <a:prstGeom prst="rect">
            <a:avLst/>
          </a:prstGeom>
          <a:noFill/>
        </p:spPr>
        <p:txBody>
          <a:bodyPr wrap="none" lIns="182880" tIns="146304" rIns="182880" bIns="146304" rtlCol="0">
            <a:spAutoFit/>
          </a:bodyPr>
          <a:lstStyle/>
          <a:p>
            <a:pPr algn="ctr">
              <a:lnSpc>
                <a:spcPct val="90000"/>
              </a:lnSpc>
              <a:spcAft>
                <a:spcPts val="600"/>
              </a:spcAft>
            </a:pPr>
            <a:r>
              <a:rPr lang="en-US" sz="4800" dirty="0">
                <a:solidFill>
                  <a:schemeClr val="bg1"/>
                </a:solidFill>
                <a:latin typeface="+mj-lt"/>
              </a:rPr>
              <a:t>LUIS – KEY Concepts</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05" y="1594888"/>
            <a:ext cx="10862235" cy="401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694983"/>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2084172"/>
            <a:ext cx="11653523" cy="115879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Light"/>
                <a:ea typeface="+mn-ea"/>
                <a:cs typeface="Segoe UI" pitchFamily="34" charset="0"/>
              </a:rPr>
              <a:t>Q&amp;A</a:t>
            </a:r>
          </a:p>
        </p:txBody>
      </p:sp>
    </p:spTree>
    <p:extLst>
      <p:ext uri="{BB962C8B-B14F-4D97-AF65-F5344CB8AC3E}">
        <p14:creationId xmlns:p14="http://schemas.microsoft.com/office/powerpoint/2010/main" val="164996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69240" y="5805350"/>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solidFill>
                  <a:srgbClr val="505050"/>
                </a:soli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2968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440637" y="2010798"/>
            <a:ext cx="3446414" cy="3341365"/>
          </a:xfrm>
          <a:prstGeom prst="rect">
            <a:avLst/>
          </a:prstGeom>
        </p:spPr>
      </p:pic>
      <p:pic>
        <p:nvPicPr>
          <p:cNvPr id="8" name="Picture 7"/>
          <p:cNvPicPr>
            <a:picLocks noChangeAspect="1"/>
          </p:cNvPicPr>
          <p:nvPr/>
        </p:nvPicPr>
        <p:blipFill>
          <a:blip r:embed="rId3"/>
          <a:stretch>
            <a:fillRect/>
          </a:stretch>
        </p:blipFill>
        <p:spPr>
          <a:xfrm>
            <a:off x="1016259" y="2009660"/>
            <a:ext cx="3427298" cy="3322831"/>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Deciding is hard</a:t>
            </a:r>
          </a:p>
        </p:txBody>
      </p:sp>
      <p:sp>
        <p:nvSpPr>
          <p:cNvPr id="6" name="TextBox 5"/>
          <p:cNvSpPr txBox="1"/>
          <p:nvPr/>
        </p:nvSpPr>
        <p:spPr>
          <a:xfrm>
            <a:off x="4452554" y="1561448"/>
            <a:ext cx="2830885" cy="4186453"/>
          </a:xfrm>
          <a:prstGeom prst="rect">
            <a:avLst/>
          </a:prstGeom>
          <a:noFill/>
        </p:spPr>
        <p:txBody>
          <a:bodyPr wrap="none" lIns="179285" tIns="143428" rIns="179285" bIns="143428" rtlCol="0">
            <a:spAutoFit/>
          </a:bodyPr>
          <a:lstStyle/>
          <a:p>
            <a:pPr>
              <a:lnSpc>
                <a:spcPct val="90000"/>
              </a:lnSpc>
              <a:spcAft>
                <a:spcPts val="588"/>
              </a:spcAft>
            </a:pPr>
            <a:r>
              <a:rPr lang="en-US" sz="28135" dirty="0">
                <a:solidFill>
                  <a:schemeClr val="bg1"/>
                </a:solidFill>
              </a:rPr>
              <a:t>=</a:t>
            </a:r>
          </a:p>
        </p:txBody>
      </p:sp>
      <p:sp>
        <p:nvSpPr>
          <p:cNvPr id="7" name="TextBox 6"/>
          <p:cNvSpPr txBox="1"/>
          <p:nvPr/>
        </p:nvSpPr>
        <p:spPr>
          <a:xfrm>
            <a:off x="5108082" y="665024"/>
            <a:ext cx="1510833" cy="2991617"/>
          </a:xfrm>
          <a:prstGeom prst="rect">
            <a:avLst/>
          </a:prstGeom>
          <a:noFill/>
        </p:spPr>
        <p:txBody>
          <a:bodyPr wrap="none" lIns="179285" tIns="143428" rIns="179285" bIns="143428" rtlCol="0">
            <a:spAutoFit/>
          </a:bodyPr>
          <a:lstStyle/>
          <a:p>
            <a:pPr>
              <a:lnSpc>
                <a:spcPct val="90000"/>
              </a:lnSpc>
              <a:spcAft>
                <a:spcPts val="588"/>
              </a:spcAft>
            </a:pPr>
            <a:r>
              <a:rPr lang="en-US" sz="19508" dirty="0">
                <a:solidFill>
                  <a:schemeClr val="bg1"/>
                </a:solidFill>
              </a:rPr>
              <a:t>?</a:t>
            </a:r>
          </a:p>
        </p:txBody>
      </p:sp>
    </p:spTree>
    <p:extLst>
      <p:ext uri="{BB962C8B-B14F-4D97-AF65-F5344CB8AC3E}">
        <p14:creationId xmlns:p14="http://schemas.microsoft.com/office/powerpoint/2010/main" val="269678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037705" y="2009659"/>
            <a:ext cx="3405852" cy="3302038"/>
          </a:xfrm>
          <a:prstGeom prst="rect">
            <a:avLst/>
          </a:prstGeom>
        </p:spPr>
      </p:pic>
      <p:pic>
        <p:nvPicPr>
          <p:cNvPr id="13" name="Picture 12"/>
          <p:cNvPicPr>
            <a:picLocks noChangeAspect="1"/>
          </p:cNvPicPr>
          <p:nvPr/>
        </p:nvPicPr>
        <p:blipFill>
          <a:blip r:embed="rId3"/>
          <a:stretch>
            <a:fillRect/>
          </a:stretch>
        </p:blipFill>
        <p:spPr>
          <a:xfrm>
            <a:off x="7439420" y="2009660"/>
            <a:ext cx="3437512" cy="3332734"/>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What computers see</a:t>
            </a:r>
          </a:p>
        </p:txBody>
      </p:sp>
      <p:sp>
        <p:nvSpPr>
          <p:cNvPr id="6" name="TextBox 5"/>
          <p:cNvSpPr txBox="1"/>
          <p:nvPr/>
        </p:nvSpPr>
        <p:spPr>
          <a:xfrm>
            <a:off x="4452554" y="1561448"/>
            <a:ext cx="2830885" cy="4186453"/>
          </a:xfrm>
          <a:prstGeom prst="rect">
            <a:avLst/>
          </a:prstGeom>
          <a:noFill/>
        </p:spPr>
        <p:txBody>
          <a:bodyPr wrap="none" lIns="179285" tIns="143428" rIns="179285" bIns="143428" rtlCol="0">
            <a:spAutoFit/>
          </a:bodyPr>
          <a:lstStyle/>
          <a:p>
            <a:pPr>
              <a:lnSpc>
                <a:spcPct val="90000"/>
              </a:lnSpc>
              <a:spcAft>
                <a:spcPts val="588"/>
              </a:spcAft>
            </a:pPr>
            <a:r>
              <a:rPr lang="en-US" sz="28135" dirty="0">
                <a:solidFill>
                  <a:schemeClr val="bg1"/>
                </a:solidFill>
              </a:rPr>
              <a:t>=</a:t>
            </a:r>
          </a:p>
        </p:txBody>
      </p:sp>
      <p:sp>
        <p:nvSpPr>
          <p:cNvPr id="8" name="TextBox 7"/>
          <p:cNvSpPr txBox="1"/>
          <p:nvPr/>
        </p:nvSpPr>
        <p:spPr>
          <a:xfrm>
            <a:off x="5108082" y="665024"/>
            <a:ext cx="1510833" cy="2991617"/>
          </a:xfrm>
          <a:prstGeom prst="rect">
            <a:avLst/>
          </a:prstGeom>
          <a:noFill/>
        </p:spPr>
        <p:txBody>
          <a:bodyPr wrap="none" lIns="179285" tIns="143428" rIns="179285" bIns="143428" rtlCol="0">
            <a:spAutoFit/>
          </a:bodyPr>
          <a:lstStyle/>
          <a:p>
            <a:pPr>
              <a:lnSpc>
                <a:spcPct val="90000"/>
              </a:lnSpc>
              <a:spcAft>
                <a:spcPts val="588"/>
              </a:spcAft>
            </a:pPr>
            <a:r>
              <a:rPr lang="en-US" sz="19508" dirty="0">
                <a:solidFill>
                  <a:schemeClr val="bg1"/>
                </a:solidFill>
              </a:rPr>
              <a:t>?</a:t>
            </a:r>
          </a:p>
        </p:txBody>
      </p:sp>
    </p:spTree>
    <p:extLst>
      <p:ext uri="{BB962C8B-B14F-4D97-AF65-F5344CB8AC3E}">
        <p14:creationId xmlns:p14="http://schemas.microsoft.com/office/powerpoint/2010/main" val="2903435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83F4084-330A-4264-8FB3-36114FE00637}"/>
              </a:ext>
            </a:extLst>
          </p:cNvPr>
          <p:cNvSpPr>
            <a:spLocks noGrp="1"/>
          </p:cNvSpPr>
          <p:nvPr>
            <p:ph type="title"/>
          </p:nvPr>
        </p:nvSpPr>
        <p:spPr/>
        <p:txBody>
          <a:bodyPr/>
          <a:lstStyle/>
          <a:p>
            <a:r>
              <a:rPr lang="en-US" dirty="0"/>
              <a:t>Agenda</a:t>
            </a:r>
          </a:p>
        </p:txBody>
      </p:sp>
      <p:sp>
        <p:nvSpPr>
          <p:cNvPr id="10" name="Text Placeholder 9">
            <a:extLst>
              <a:ext uri="{FF2B5EF4-FFF2-40B4-BE49-F238E27FC236}">
                <a16:creationId xmlns:a16="http://schemas.microsoft.com/office/drawing/2014/main" id="{C8D66B02-1072-49DA-83AC-F9DE48B5C2ED}"/>
              </a:ext>
            </a:extLst>
          </p:cNvPr>
          <p:cNvSpPr>
            <a:spLocks noGrp="1"/>
          </p:cNvSpPr>
          <p:nvPr>
            <p:ph type="body" sz="quarter" idx="4294967295"/>
          </p:nvPr>
        </p:nvSpPr>
        <p:spPr>
          <a:xfrm>
            <a:off x="5641975" y="428625"/>
            <a:ext cx="6550025" cy="5886450"/>
          </a:xfrm>
        </p:spPr>
        <p:txBody>
          <a:bodyPr>
            <a:normAutofit fontScale="92500" lnSpcReduction="10000"/>
          </a:bodyPr>
          <a:lstStyle/>
          <a:p>
            <a:pPr>
              <a:lnSpc>
                <a:spcPct val="150000"/>
              </a:lnSpc>
            </a:pPr>
            <a:r>
              <a:rPr lang="en-US" dirty="0">
                <a:solidFill>
                  <a:schemeClr val="tx1"/>
                </a:solidFill>
              </a:rPr>
              <a:t>Context on 2 days Bootcamps</a:t>
            </a:r>
          </a:p>
          <a:p>
            <a:pPr>
              <a:lnSpc>
                <a:spcPct val="150000"/>
              </a:lnSpc>
            </a:pPr>
            <a:r>
              <a:rPr lang="en-US" dirty="0">
                <a:solidFill>
                  <a:schemeClr val="tx1"/>
                </a:solidFill>
              </a:rPr>
              <a:t>How CNN Works</a:t>
            </a:r>
          </a:p>
          <a:p>
            <a:pPr>
              <a:lnSpc>
                <a:spcPct val="150000"/>
              </a:lnSpc>
            </a:pPr>
            <a:r>
              <a:rPr lang="en-US" dirty="0">
                <a:solidFill>
                  <a:schemeClr val="tx1"/>
                </a:solidFill>
              </a:rPr>
              <a:t>How is it Evolved </a:t>
            </a:r>
          </a:p>
          <a:p>
            <a:pPr>
              <a:lnSpc>
                <a:spcPct val="150000"/>
              </a:lnSpc>
            </a:pPr>
            <a:r>
              <a:rPr lang="en-US" dirty="0">
                <a:solidFill>
                  <a:schemeClr val="tx1"/>
                </a:solidFill>
              </a:rPr>
              <a:t>Deep Dive on a Image Processing</a:t>
            </a:r>
          </a:p>
          <a:p>
            <a:pPr>
              <a:lnSpc>
                <a:spcPct val="150000"/>
              </a:lnSpc>
            </a:pPr>
            <a:r>
              <a:rPr lang="en-US" dirty="0">
                <a:solidFill>
                  <a:schemeClr val="tx1"/>
                </a:solidFill>
              </a:rPr>
              <a:t>Cognitive Services </a:t>
            </a:r>
          </a:p>
          <a:p>
            <a:pPr>
              <a:lnSpc>
                <a:spcPct val="150000"/>
              </a:lnSpc>
            </a:pPr>
            <a:r>
              <a:rPr lang="en-US" dirty="0">
                <a:solidFill>
                  <a:schemeClr val="tx1"/>
                </a:solidFill>
              </a:rPr>
              <a:t>Bot Service</a:t>
            </a:r>
          </a:p>
          <a:p>
            <a:pPr>
              <a:lnSpc>
                <a:spcPct val="150000"/>
              </a:lnSpc>
            </a:pPr>
            <a:r>
              <a:rPr lang="en-US" dirty="0">
                <a:solidFill>
                  <a:schemeClr val="tx1"/>
                </a:solidFill>
              </a:rPr>
              <a:t>LUIS</a:t>
            </a:r>
          </a:p>
        </p:txBody>
      </p:sp>
    </p:spTree>
    <p:extLst>
      <p:ext uri="{BB962C8B-B14F-4D97-AF65-F5344CB8AC3E}">
        <p14:creationId xmlns:p14="http://schemas.microsoft.com/office/powerpoint/2010/main" val="189107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556130" y="1507186"/>
            <a:ext cx="4407422" cy="4273081"/>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What computers see</a:t>
            </a:r>
          </a:p>
        </p:txBody>
      </p:sp>
    </p:spTree>
    <p:extLst>
      <p:ext uri="{BB962C8B-B14F-4D97-AF65-F5344CB8AC3E}">
        <p14:creationId xmlns:p14="http://schemas.microsoft.com/office/powerpoint/2010/main" val="192089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37705" y="2009659"/>
            <a:ext cx="3405852" cy="3302038"/>
          </a:xfrm>
          <a:prstGeom prst="rect">
            <a:avLst/>
          </a:prstGeom>
        </p:spPr>
      </p:pic>
      <p:pic>
        <p:nvPicPr>
          <p:cNvPr id="9" name="Picture 8"/>
          <p:cNvPicPr>
            <a:picLocks noChangeAspect="1"/>
          </p:cNvPicPr>
          <p:nvPr/>
        </p:nvPicPr>
        <p:blipFill>
          <a:blip r:embed="rId3"/>
          <a:stretch>
            <a:fillRect/>
          </a:stretch>
        </p:blipFill>
        <p:spPr>
          <a:xfrm>
            <a:off x="7439420" y="2009660"/>
            <a:ext cx="3437512" cy="3332734"/>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Computers are literal</a:t>
            </a:r>
          </a:p>
        </p:txBody>
      </p:sp>
      <p:sp>
        <p:nvSpPr>
          <p:cNvPr id="6" name="TextBox 5"/>
          <p:cNvSpPr txBox="1"/>
          <p:nvPr/>
        </p:nvSpPr>
        <p:spPr>
          <a:xfrm>
            <a:off x="4452554" y="1561448"/>
            <a:ext cx="2830885" cy="4186453"/>
          </a:xfrm>
          <a:prstGeom prst="rect">
            <a:avLst/>
          </a:prstGeom>
          <a:noFill/>
        </p:spPr>
        <p:txBody>
          <a:bodyPr wrap="none" lIns="179285" tIns="143428" rIns="179285" bIns="143428" rtlCol="0">
            <a:spAutoFit/>
          </a:bodyPr>
          <a:lstStyle/>
          <a:p>
            <a:pPr>
              <a:lnSpc>
                <a:spcPct val="90000"/>
              </a:lnSpc>
              <a:spcAft>
                <a:spcPts val="588"/>
              </a:spcAft>
            </a:pPr>
            <a:r>
              <a:rPr lang="en-US" sz="28135" dirty="0">
                <a:solidFill>
                  <a:schemeClr val="bg1"/>
                </a:solidFill>
              </a:rPr>
              <a:t>=</a:t>
            </a:r>
          </a:p>
        </p:txBody>
      </p:sp>
      <p:sp>
        <p:nvSpPr>
          <p:cNvPr id="7" name="TextBox 6"/>
          <p:cNvSpPr txBox="1"/>
          <p:nvPr/>
        </p:nvSpPr>
        <p:spPr>
          <a:xfrm>
            <a:off x="5124873" y="2080829"/>
            <a:ext cx="1510833" cy="2991617"/>
          </a:xfrm>
          <a:prstGeom prst="rect">
            <a:avLst/>
          </a:prstGeom>
          <a:noFill/>
        </p:spPr>
        <p:txBody>
          <a:bodyPr wrap="none" lIns="179285" tIns="143428" rIns="179285" bIns="143428" rtlCol="0">
            <a:spAutoFit/>
          </a:bodyPr>
          <a:lstStyle/>
          <a:p>
            <a:pPr>
              <a:lnSpc>
                <a:spcPct val="90000"/>
              </a:lnSpc>
              <a:spcAft>
                <a:spcPts val="588"/>
              </a:spcAft>
            </a:pPr>
            <a:r>
              <a:rPr lang="en-US" sz="19508" dirty="0">
                <a:solidFill>
                  <a:srgbClr val="FF0000"/>
                </a:solidFill>
              </a:rPr>
              <a:t>x</a:t>
            </a:r>
          </a:p>
        </p:txBody>
      </p:sp>
    </p:spTree>
    <p:extLst>
      <p:ext uri="{BB962C8B-B14F-4D97-AF65-F5344CB8AC3E}">
        <p14:creationId xmlns:p14="http://schemas.microsoft.com/office/powerpoint/2010/main" val="2335804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2"/>
          <a:stretch>
            <a:fillRect/>
          </a:stretch>
        </p:blipFill>
        <p:spPr>
          <a:xfrm>
            <a:off x="7440637" y="2010798"/>
            <a:ext cx="3446414" cy="3341365"/>
          </a:xfrm>
          <a:prstGeom prst="rect">
            <a:avLst/>
          </a:prstGeom>
        </p:spPr>
      </p:pic>
      <p:pic>
        <p:nvPicPr>
          <p:cNvPr id="74" name="Picture 73"/>
          <p:cNvPicPr>
            <a:picLocks noChangeAspect="1"/>
          </p:cNvPicPr>
          <p:nvPr/>
        </p:nvPicPr>
        <p:blipFill>
          <a:blip r:embed="rId3"/>
          <a:stretch>
            <a:fillRect/>
          </a:stretch>
        </p:blipFill>
        <p:spPr>
          <a:xfrm>
            <a:off x="1016259" y="2009660"/>
            <a:ext cx="3427298" cy="3322831"/>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err="1">
                <a:solidFill>
                  <a:schemeClr val="bg1"/>
                </a:solidFill>
              </a:rPr>
              <a:t>ConvNets</a:t>
            </a:r>
            <a:r>
              <a:rPr lang="en-US" dirty="0">
                <a:solidFill>
                  <a:schemeClr val="bg1"/>
                </a:solidFill>
              </a:rPr>
              <a:t> match pieces of the image</a:t>
            </a:r>
          </a:p>
        </p:txBody>
      </p:sp>
      <p:sp>
        <p:nvSpPr>
          <p:cNvPr id="6" name="TextBox 5"/>
          <p:cNvSpPr txBox="1"/>
          <p:nvPr/>
        </p:nvSpPr>
        <p:spPr>
          <a:xfrm>
            <a:off x="5485866" y="792905"/>
            <a:ext cx="981239" cy="1267251"/>
          </a:xfrm>
          <a:prstGeom prst="rect">
            <a:avLst/>
          </a:prstGeom>
          <a:noFill/>
        </p:spPr>
        <p:txBody>
          <a:bodyPr wrap="none" lIns="179285" tIns="143428" rIns="179285" bIns="143428" rtlCol="0">
            <a:spAutoFit/>
          </a:bodyPr>
          <a:lstStyle/>
          <a:p>
            <a:pPr>
              <a:lnSpc>
                <a:spcPct val="90000"/>
              </a:lnSpc>
              <a:spcAft>
                <a:spcPts val="588"/>
              </a:spcAft>
            </a:pPr>
            <a:r>
              <a:rPr lang="en-US" sz="7058" dirty="0">
                <a:solidFill>
                  <a:schemeClr val="bg1"/>
                </a:solidFill>
              </a:rPr>
              <a:t>=</a:t>
            </a:r>
          </a:p>
        </p:txBody>
      </p:sp>
      <p:cxnSp>
        <p:nvCxnSpPr>
          <p:cNvPr id="10" name="Straight Connector 9"/>
          <p:cNvCxnSpPr>
            <a:endCxn id="6" idx="1"/>
          </p:cNvCxnSpPr>
          <p:nvPr/>
        </p:nvCxnSpPr>
        <p:spPr>
          <a:xfrm flipV="1">
            <a:off x="1389770" y="1426531"/>
            <a:ext cx="4096096" cy="956640"/>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11" name="Straight Connector 10"/>
          <p:cNvCxnSpPr>
            <a:stCxn id="6" idx="3"/>
          </p:cNvCxnSpPr>
          <p:nvPr/>
        </p:nvCxnSpPr>
        <p:spPr>
          <a:xfrm>
            <a:off x="6467105" y="1426531"/>
            <a:ext cx="2117062" cy="1330040"/>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
        <p:nvSpPr>
          <p:cNvPr id="14" name="TextBox 13"/>
          <p:cNvSpPr txBox="1"/>
          <p:nvPr/>
        </p:nvSpPr>
        <p:spPr>
          <a:xfrm>
            <a:off x="5482552" y="5594582"/>
            <a:ext cx="981239" cy="1267251"/>
          </a:xfrm>
          <a:prstGeom prst="rect">
            <a:avLst/>
          </a:prstGeom>
          <a:noFill/>
        </p:spPr>
        <p:txBody>
          <a:bodyPr wrap="none" lIns="179285" tIns="143428" rIns="179285" bIns="143428" rtlCol="0">
            <a:spAutoFit/>
          </a:bodyPr>
          <a:lstStyle/>
          <a:p>
            <a:pPr>
              <a:lnSpc>
                <a:spcPct val="90000"/>
              </a:lnSpc>
              <a:spcAft>
                <a:spcPts val="588"/>
              </a:spcAft>
            </a:pPr>
            <a:r>
              <a:rPr lang="en-US" sz="7058" dirty="0">
                <a:solidFill>
                  <a:schemeClr val="bg1"/>
                </a:solidFill>
              </a:rPr>
              <a:t>=</a:t>
            </a:r>
          </a:p>
        </p:txBody>
      </p:sp>
      <p:cxnSp>
        <p:nvCxnSpPr>
          <p:cNvPr id="17" name="Straight Connector 16"/>
          <p:cNvCxnSpPr/>
          <p:nvPr/>
        </p:nvCxnSpPr>
        <p:spPr>
          <a:xfrm>
            <a:off x="1384443" y="5010172"/>
            <a:ext cx="4098109" cy="1182804"/>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18" name="Straight Connector 17"/>
          <p:cNvCxnSpPr>
            <a:stCxn id="14" idx="3"/>
          </p:cNvCxnSpPr>
          <p:nvPr/>
        </p:nvCxnSpPr>
        <p:spPr>
          <a:xfrm flipV="1">
            <a:off x="6463791" y="4263882"/>
            <a:ext cx="1723867" cy="1964325"/>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
        <p:nvSpPr>
          <p:cNvPr id="23" name="TextBox 22"/>
          <p:cNvSpPr txBox="1"/>
          <p:nvPr/>
        </p:nvSpPr>
        <p:spPr>
          <a:xfrm>
            <a:off x="5484863" y="2955423"/>
            <a:ext cx="981239" cy="1267251"/>
          </a:xfrm>
          <a:prstGeom prst="rect">
            <a:avLst/>
          </a:prstGeom>
          <a:noFill/>
        </p:spPr>
        <p:txBody>
          <a:bodyPr wrap="none" lIns="179285" tIns="143428" rIns="179285" bIns="143428" rtlCol="0">
            <a:spAutoFit/>
          </a:bodyPr>
          <a:lstStyle/>
          <a:p>
            <a:pPr>
              <a:lnSpc>
                <a:spcPct val="90000"/>
              </a:lnSpc>
              <a:spcAft>
                <a:spcPts val="588"/>
              </a:spcAft>
            </a:pPr>
            <a:r>
              <a:rPr lang="en-US" sz="7058" dirty="0">
                <a:solidFill>
                  <a:schemeClr val="bg1"/>
                </a:solidFill>
              </a:rPr>
              <a:t>=</a:t>
            </a:r>
          </a:p>
        </p:txBody>
      </p:sp>
      <p:cxnSp>
        <p:nvCxnSpPr>
          <p:cNvPr id="26" name="Straight Connector 25"/>
          <p:cNvCxnSpPr>
            <a:endCxn id="23" idx="1"/>
          </p:cNvCxnSpPr>
          <p:nvPr/>
        </p:nvCxnSpPr>
        <p:spPr>
          <a:xfrm>
            <a:off x="3276379" y="3142622"/>
            <a:ext cx="2208484" cy="446427"/>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27" name="Straight Connector 26"/>
          <p:cNvCxnSpPr>
            <a:stCxn id="23" idx="3"/>
          </p:cNvCxnSpPr>
          <p:nvPr/>
        </p:nvCxnSpPr>
        <p:spPr>
          <a:xfrm>
            <a:off x="6466102" y="3589049"/>
            <a:ext cx="2095067" cy="674833"/>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
        <p:nvSpPr>
          <p:cNvPr id="3" name="Rectangle 2"/>
          <p:cNvSpPr/>
          <p:nvPr/>
        </p:nvSpPr>
        <p:spPr bwMode="auto">
          <a:xfrm>
            <a:off x="1389770" y="2383171"/>
            <a:ext cx="747021" cy="747021"/>
          </a:xfrm>
          <a:prstGeom prst="rect">
            <a:avLst/>
          </a:prstGeom>
          <a:noFill/>
          <a:ln w="571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 name="Rectangle 7"/>
          <p:cNvSpPr/>
          <p:nvPr/>
        </p:nvSpPr>
        <p:spPr bwMode="auto">
          <a:xfrm>
            <a:off x="7814147" y="2756681"/>
            <a:ext cx="747021" cy="747021"/>
          </a:xfrm>
          <a:prstGeom prst="rect">
            <a:avLst/>
          </a:prstGeom>
          <a:noFill/>
          <a:ln w="571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5" name="Rectangle 14"/>
          <p:cNvSpPr/>
          <p:nvPr/>
        </p:nvSpPr>
        <p:spPr bwMode="auto">
          <a:xfrm>
            <a:off x="1389770" y="4250723"/>
            <a:ext cx="747021" cy="747021"/>
          </a:xfrm>
          <a:prstGeom prst="rect">
            <a:avLst/>
          </a:prstGeom>
          <a:noFill/>
          <a:ln w="5715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6" name="Rectangle 15"/>
          <p:cNvSpPr/>
          <p:nvPr/>
        </p:nvSpPr>
        <p:spPr bwMode="auto">
          <a:xfrm>
            <a:off x="8187658" y="4250723"/>
            <a:ext cx="747021" cy="747021"/>
          </a:xfrm>
          <a:prstGeom prst="rect">
            <a:avLst/>
          </a:prstGeom>
          <a:noFill/>
          <a:ln w="5715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4" name="Rectangle 23"/>
          <p:cNvSpPr/>
          <p:nvPr/>
        </p:nvSpPr>
        <p:spPr bwMode="auto">
          <a:xfrm>
            <a:off x="2136790" y="3130192"/>
            <a:ext cx="1195233" cy="1120531"/>
          </a:xfrm>
          <a:prstGeom prst="rect">
            <a:avLst/>
          </a:prstGeom>
          <a:noFill/>
          <a:ln w="5715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5" name="Rectangle 24"/>
          <p:cNvSpPr/>
          <p:nvPr/>
        </p:nvSpPr>
        <p:spPr bwMode="auto">
          <a:xfrm>
            <a:off x="8561168" y="3130192"/>
            <a:ext cx="1195233" cy="1120531"/>
          </a:xfrm>
          <a:prstGeom prst="rect">
            <a:avLst/>
          </a:prstGeom>
          <a:noFill/>
          <a:ln w="5715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2" name="Straight Connector 41"/>
          <p:cNvCxnSpPr>
            <a:endCxn id="6" idx="1"/>
          </p:cNvCxnSpPr>
          <p:nvPr/>
        </p:nvCxnSpPr>
        <p:spPr>
          <a:xfrm flipV="1">
            <a:off x="2157790" y="1426531"/>
            <a:ext cx="3328075" cy="1690503"/>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47" name="Straight Connector 46"/>
          <p:cNvCxnSpPr>
            <a:stCxn id="6" idx="3"/>
          </p:cNvCxnSpPr>
          <p:nvPr/>
        </p:nvCxnSpPr>
        <p:spPr>
          <a:xfrm>
            <a:off x="6467105" y="1426531"/>
            <a:ext cx="1323644" cy="2079111"/>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52" name="Straight Connector 51"/>
          <p:cNvCxnSpPr>
            <a:endCxn id="23" idx="1"/>
          </p:cNvCxnSpPr>
          <p:nvPr/>
        </p:nvCxnSpPr>
        <p:spPr>
          <a:xfrm flipV="1">
            <a:off x="3332024" y="3589049"/>
            <a:ext cx="2152839" cy="661674"/>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56" name="Straight Connector 55"/>
          <p:cNvCxnSpPr>
            <a:stCxn id="23" idx="3"/>
          </p:cNvCxnSpPr>
          <p:nvPr/>
        </p:nvCxnSpPr>
        <p:spPr>
          <a:xfrm flipV="1">
            <a:off x="6466102" y="3150420"/>
            <a:ext cx="2095067" cy="438629"/>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61" name="Straight Connector 60"/>
          <p:cNvCxnSpPr>
            <a:endCxn id="14" idx="1"/>
          </p:cNvCxnSpPr>
          <p:nvPr/>
        </p:nvCxnSpPr>
        <p:spPr>
          <a:xfrm>
            <a:off x="2136791" y="4276311"/>
            <a:ext cx="3345762" cy="1951896"/>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67" name="Straight Connector 66"/>
          <p:cNvCxnSpPr>
            <a:stCxn id="14" idx="3"/>
          </p:cNvCxnSpPr>
          <p:nvPr/>
        </p:nvCxnSpPr>
        <p:spPr>
          <a:xfrm flipV="1">
            <a:off x="6463791" y="5008963"/>
            <a:ext cx="2470888" cy="1219244"/>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03035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240366" y="2567678"/>
            <a:ext cx="2358810" cy="2287745"/>
          </a:xfrm>
          <a:prstGeom prst="rect">
            <a:avLst/>
          </a:prstGeom>
        </p:spPr>
      </p:pic>
      <p:pic>
        <p:nvPicPr>
          <p:cNvPr id="11" name="Picture 10"/>
          <p:cNvPicPr>
            <a:picLocks noChangeAspect="1"/>
          </p:cNvPicPr>
          <p:nvPr/>
        </p:nvPicPr>
        <p:blipFill>
          <a:blip r:embed="rId3"/>
          <a:stretch>
            <a:fillRect/>
          </a:stretch>
        </p:blipFill>
        <p:spPr>
          <a:xfrm>
            <a:off x="7621698" y="2567677"/>
            <a:ext cx="2358810" cy="2287745"/>
          </a:xfrm>
          <a:prstGeom prst="rect">
            <a:avLst/>
          </a:prstGeom>
        </p:spPr>
      </p:pic>
      <p:pic>
        <p:nvPicPr>
          <p:cNvPr id="12" name="Picture 11"/>
          <p:cNvPicPr>
            <a:picLocks noChangeAspect="1"/>
          </p:cNvPicPr>
          <p:nvPr/>
        </p:nvPicPr>
        <p:blipFill>
          <a:blip r:embed="rId4"/>
          <a:stretch>
            <a:fillRect/>
          </a:stretch>
        </p:blipFill>
        <p:spPr>
          <a:xfrm>
            <a:off x="4409509" y="2567678"/>
            <a:ext cx="2358810" cy="2287745"/>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Features match pieces of the image</a:t>
            </a:r>
          </a:p>
        </p:txBody>
      </p:sp>
    </p:spTree>
    <p:extLst>
      <p:ext uri="{BB962C8B-B14F-4D97-AF65-F5344CB8AC3E}">
        <p14:creationId xmlns:p14="http://schemas.microsoft.com/office/powerpoint/2010/main" val="153934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4075328" y="2999322"/>
            <a:ext cx="3427298" cy="3322831"/>
          </a:xfrm>
          <a:prstGeom prst="rect">
            <a:avLst/>
          </a:prstGeom>
        </p:spPr>
      </p:pic>
      <p:pic>
        <p:nvPicPr>
          <p:cNvPr id="14" name="Picture 13"/>
          <p:cNvPicPr>
            <a:picLocks noChangeAspect="1"/>
          </p:cNvPicPr>
          <p:nvPr/>
        </p:nvPicPr>
        <p:blipFill>
          <a:blip r:embed="rId3"/>
          <a:stretch>
            <a:fillRect/>
          </a:stretch>
        </p:blipFill>
        <p:spPr>
          <a:xfrm>
            <a:off x="1836979" y="1089091"/>
            <a:ext cx="1239664" cy="1202316"/>
          </a:xfrm>
          <a:prstGeom prst="rect">
            <a:avLst/>
          </a:prstGeom>
        </p:spPr>
      </p:pic>
      <p:pic>
        <p:nvPicPr>
          <p:cNvPr id="15" name="Picture 14"/>
          <p:cNvPicPr>
            <a:picLocks noChangeAspect="1"/>
          </p:cNvPicPr>
          <p:nvPr/>
        </p:nvPicPr>
        <p:blipFill>
          <a:blip r:embed="rId4"/>
          <a:stretch>
            <a:fillRect/>
          </a:stretch>
        </p:blipFill>
        <p:spPr>
          <a:xfrm>
            <a:off x="8486466" y="1089090"/>
            <a:ext cx="1239664" cy="1202316"/>
          </a:xfrm>
          <a:prstGeom prst="rect">
            <a:avLst/>
          </a:prstGeom>
        </p:spPr>
      </p:pic>
      <p:pic>
        <p:nvPicPr>
          <p:cNvPr id="16" name="Picture 15"/>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4452555" y="3354298"/>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1" name="Straight Connector 10"/>
          <p:cNvCxnSpPr/>
          <p:nvPr/>
        </p:nvCxnSpPr>
        <p:spPr>
          <a:xfrm flipH="1" flipV="1">
            <a:off x="3076644" y="1113236"/>
            <a:ext cx="2496442" cy="224106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35781" y="2315552"/>
            <a:ext cx="2616775" cy="215927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445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075328" y="2999322"/>
            <a:ext cx="3427298" cy="3322831"/>
          </a:xfrm>
          <a:prstGeom prst="rect">
            <a:avLst/>
          </a:prstGeom>
        </p:spPr>
      </p:pic>
      <p:pic>
        <p:nvPicPr>
          <p:cNvPr id="15" name="Picture 14"/>
          <p:cNvPicPr>
            <a:picLocks noChangeAspect="1"/>
          </p:cNvPicPr>
          <p:nvPr/>
        </p:nvPicPr>
        <p:blipFill>
          <a:blip r:embed="rId3"/>
          <a:stretch>
            <a:fillRect/>
          </a:stretch>
        </p:blipFill>
        <p:spPr>
          <a:xfrm>
            <a:off x="1836979" y="1089091"/>
            <a:ext cx="1239664" cy="1202316"/>
          </a:xfrm>
          <a:prstGeom prst="rect">
            <a:avLst/>
          </a:prstGeom>
        </p:spPr>
      </p:pic>
      <p:pic>
        <p:nvPicPr>
          <p:cNvPr id="16" name="Picture 15"/>
          <p:cNvPicPr>
            <a:picLocks noChangeAspect="1"/>
          </p:cNvPicPr>
          <p:nvPr/>
        </p:nvPicPr>
        <p:blipFill>
          <a:blip r:embed="rId4"/>
          <a:stretch>
            <a:fillRect/>
          </a:stretch>
        </p:blipFill>
        <p:spPr>
          <a:xfrm>
            <a:off x="8486466" y="1089090"/>
            <a:ext cx="1239664" cy="1202316"/>
          </a:xfrm>
          <a:prstGeom prst="rect">
            <a:avLst/>
          </a:prstGeom>
        </p:spPr>
      </p:pic>
      <p:pic>
        <p:nvPicPr>
          <p:cNvPr id="17" name="Picture 16"/>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5946596" y="3354298"/>
            <a:ext cx="1195233" cy="1116267"/>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1" name="Straight Connector 10"/>
          <p:cNvCxnSpPr/>
          <p:nvPr/>
        </p:nvCxnSpPr>
        <p:spPr>
          <a:xfrm flipV="1">
            <a:off x="7141829" y="2315553"/>
            <a:ext cx="2539870" cy="215501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946596" y="1113236"/>
            <a:ext cx="2539870" cy="224106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40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075328" y="2999322"/>
            <a:ext cx="3427298" cy="3322831"/>
          </a:xfrm>
          <a:prstGeom prst="rect">
            <a:avLst/>
          </a:prstGeom>
        </p:spPr>
      </p:pic>
      <p:pic>
        <p:nvPicPr>
          <p:cNvPr id="15" name="Picture 14"/>
          <p:cNvPicPr>
            <a:picLocks noChangeAspect="1"/>
          </p:cNvPicPr>
          <p:nvPr/>
        </p:nvPicPr>
        <p:blipFill>
          <a:blip r:embed="rId3"/>
          <a:stretch>
            <a:fillRect/>
          </a:stretch>
        </p:blipFill>
        <p:spPr>
          <a:xfrm>
            <a:off x="1836979" y="1089091"/>
            <a:ext cx="1239664" cy="1202316"/>
          </a:xfrm>
          <a:prstGeom prst="rect">
            <a:avLst/>
          </a:prstGeom>
        </p:spPr>
      </p:pic>
      <p:pic>
        <p:nvPicPr>
          <p:cNvPr id="16" name="Picture 15"/>
          <p:cNvPicPr>
            <a:picLocks noChangeAspect="1"/>
          </p:cNvPicPr>
          <p:nvPr/>
        </p:nvPicPr>
        <p:blipFill>
          <a:blip r:embed="rId4"/>
          <a:stretch>
            <a:fillRect/>
          </a:stretch>
        </p:blipFill>
        <p:spPr>
          <a:xfrm>
            <a:off x="8486466" y="1089090"/>
            <a:ext cx="1239664" cy="1202316"/>
          </a:xfrm>
          <a:prstGeom prst="rect">
            <a:avLst/>
          </a:prstGeom>
        </p:spPr>
      </p:pic>
      <p:pic>
        <p:nvPicPr>
          <p:cNvPr id="17" name="Picture 16"/>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5199575" y="4101319"/>
            <a:ext cx="1195233" cy="1120531"/>
          </a:xfrm>
          <a:prstGeom prst="rect">
            <a:avLst/>
          </a:prstGeom>
          <a:noFill/>
          <a:ln w="7620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1" name="Straight Connector 10"/>
          <p:cNvCxnSpPr/>
          <p:nvPr/>
        </p:nvCxnSpPr>
        <p:spPr>
          <a:xfrm flipV="1">
            <a:off x="6394808" y="2233767"/>
            <a:ext cx="0" cy="186755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5169147" y="2233767"/>
            <a:ext cx="30429" cy="186755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187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075328" y="2999322"/>
            <a:ext cx="3427298" cy="3322831"/>
          </a:xfrm>
          <a:prstGeom prst="rect">
            <a:avLst/>
          </a:prstGeom>
        </p:spPr>
      </p:pic>
      <p:pic>
        <p:nvPicPr>
          <p:cNvPr id="13" name="Picture 12"/>
          <p:cNvPicPr>
            <a:picLocks noChangeAspect="1"/>
          </p:cNvPicPr>
          <p:nvPr/>
        </p:nvPicPr>
        <p:blipFill>
          <a:blip r:embed="rId3"/>
          <a:stretch>
            <a:fillRect/>
          </a:stretch>
        </p:blipFill>
        <p:spPr>
          <a:xfrm>
            <a:off x="1836979" y="1089091"/>
            <a:ext cx="1239664" cy="1202316"/>
          </a:xfrm>
          <a:prstGeom prst="rect">
            <a:avLst/>
          </a:prstGeom>
        </p:spPr>
      </p:pic>
      <p:pic>
        <p:nvPicPr>
          <p:cNvPr id="14" name="Picture 13"/>
          <p:cNvPicPr>
            <a:picLocks noChangeAspect="1"/>
          </p:cNvPicPr>
          <p:nvPr/>
        </p:nvPicPr>
        <p:blipFill>
          <a:blip r:embed="rId4"/>
          <a:stretch>
            <a:fillRect/>
          </a:stretch>
        </p:blipFill>
        <p:spPr>
          <a:xfrm>
            <a:off x="8486466" y="1089090"/>
            <a:ext cx="1239664" cy="1202316"/>
          </a:xfrm>
          <a:prstGeom prst="rect">
            <a:avLst/>
          </a:prstGeom>
        </p:spPr>
      </p:pic>
      <p:pic>
        <p:nvPicPr>
          <p:cNvPr id="15" name="Picture 14"/>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5946596" y="4848339"/>
            <a:ext cx="1195233"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1" name="Straight Connector 10"/>
          <p:cNvCxnSpPr/>
          <p:nvPr/>
        </p:nvCxnSpPr>
        <p:spPr>
          <a:xfrm flipH="1" flipV="1">
            <a:off x="3076644" y="1113236"/>
            <a:ext cx="4065185" cy="3735103"/>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35782" y="2315553"/>
            <a:ext cx="4110815" cy="365331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959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075328" y="2999322"/>
            <a:ext cx="3427298" cy="3322831"/>
          </a:xfrm>
          <a:prstGeom prst="rect">
            <a:avLst/>
          </a:prstGeom>
        </p:spPr>
      </p:pic>
      <p:pic>
        <p:nvPicPr>
          <p:cNvPr id="16" name="Picture 15"/>
          <p:cNvPicPr>
            <a:picLocks noChangeAspect="1"/>
          </p:cNvPicPr>
          <p:nvPr/>
        </p:nvPicPr>
        <p:blipFill>
          <a:blip r:embed="rId3"/>
          <a:stretch>
            <a:fillRect/>
          </a:stretch>
        </p:blipFill>
        <p:spPr>
          <a:xfrm>
            <a:off x="1836979" y="1089091"/>
            <a:ext cx="1239664" cy="1202316"/>
          </a:xfrm>
          <a:prstGeom prst="rect">
            <a:avLst/>
          </a:prstGeom>
        </p:spPr>
      </p:pic>
      <p:pic>
        <p:nvPicPr>
          <p:cNvPr id="17" name="Picture 16"/>
          <p:cNvPicPr>
            <a:picLocks noChangeAspect="1"/>
          </p:cNvPicPr>
          <p:nvPr/>
        </p:nvPicPr>
        <p:blipFill>
          <a:blip r:embed="rId4"/>
          <a:stretch>
            <a:fillRect/>
          </a:stretch>
        </p:blipFill>
        <p:spPr>
          <a:xfrm>
            <a:off x="8486466" y="1089090"/>
            <a:ext cx="1239664" cy="1202316"/>
          </a:xfrm>
          <a:prstGeom prst="rect">
            <a:avLst/>
          </a:prstGeom>
        </p:spPr>
      </p:pic>
      <p:pic>
        <p:nvPicPr>
          <p:cNvPr id="18" name="Picture 17"/>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4452555" y="4848339"/>
            <a:ext cx="1120531" cy="1120531"/>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1" name="Straight Connector 10"/>
          <p:cNvCxnSpPr/>
          <p:nvPr/>
        </p:nvCxnSpPr>
        <p:spPr>
          <a:xfrm flipV="1">
            <a:off x="5573085" y="2315553"/>
            <a:ext cx="4108614" cy="365331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452554" y="1113236"/>
            <a:ext cx="4033912" cy="3735103"/>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41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836979" y="1089091"/>
            <a:ext cx="1239664" cy="1202316"/>
          </a:xfrm>
          <a:prstGeom prst="rect">
            <a:avLst/>
          </a:prstGeom>
        </p:spPr>
      </p:pic>
      <p:pic>
        <p:nvPicPr>
          <p:cNvPr id="11" name="Picture 10"/>
          <p:cNvPicPr>
            <a:picLocks noChangeAspect="1"/>
          </p:cNvPicPr>
          <p:nvPr/>
        </p:nvPicPr>
        <p:blipFill>
          <a:blip r:embed="rId3"/>
          <a:stretch>
            <a:fillRect/>
          </a:stretch>
        </p:blipFill>
        <p:spPr>
          <a:xfrm>
            <a:off x="4073175" y="2980788"/>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4452555" y="3354298"/>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3076644" y="1113236"/>
            <a:ext cx="2496442" cy="224106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1835781" y="2315552"/>
            <a:ext cx="2616775" cy="215927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211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 ">
            <a:extLst>
              <a:ext uri="{FF2B5EF4-FFF2-40B4-BE49-F238E27FC236}">
                <a16:creationId xmlns:a16="http://schemas.microsoft.com/office/drawing/2014/main" id="{6A93C22F-6765-40CB-B293-E5A6097F6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38322" cy="4584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 ">
            <a:extLst>
              <a:ext uri="{FF2B5EF4-FFF2-40B4-BE49-F238E27FC236}">
                <a16:creationId xmlns:a16="http://schemas.microsoft.com/office/drawing/2014/main" id="{B26E42B0-67E8-4DC1-83A6-67040B7AA2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795798"/>
            <a:ext cx="6569997" cy="4062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
            <a:extLst>
              <a:ext uri="{FF2B5EF4-FFF2-40B4-BE49-F238E27FC236}">
                <a16:creationId xmlns:a16="http://schemas.microsoft.com/office/drawing/2014/main" id="{5633163E-300E-49B7-B9A3-9205E7F0B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996" y="1266803"/>
            <a:ext cx="5622003" cy="4584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jumpstartninja.com/img/jsn.png">
            <a:extLst>
              <a:ext uri="{FF2B5EF4-FFF2-40B4-BE49-F238E27FC236}">
                <a16:creationId xmlns:a16="http://schemas.microsoft.com/office/drawing/2014/main" id="{23252D8D-22C6-4ED9-B1DB-F9E727667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1180" y="5718372"/>
            <a:ext cx="2857500" cy="809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11E79B-D783-4D6B-BCA8-715C6EF3E040}"/>
              </a:ext>
            </a:extLst>
          </p:cNvPr>
          <p:cNvSpPr txBox="1"/>
          <p:nvPr/>
        </p:nvSpPr>
        <p:spPr>
          <a:xfrm>
            <a:off x="8595704" y="151098"/>
            <a:ext cx="3471484" cy="923330"/>
          </a:xfrm>
          <a:prstGeom prst="rect">
            <a:avLst/>
          </a:prstGeom>
          <a:noFill/>
        </p:spPr>
        <p:txBody>
          <a:bodyPr wrap="square" rtlCol="0">
            <a:spAutoFit/>
          </a:bodyPr>
          <a:lstStyle/>
          <a:p>
            <a:pPr algn="ctr"/>
            <a:r>
              <a:rPr lang="en-IN" dirty="0"/>
              <a:t>A </a:t>
            </a:r>
            <a:r>
              <a:rPr lang="en-IN" b="1" dirty="0">
                <a:solidFill>
                  <a:schemeClr val="accent2"/>
                </a:solidFill>
              </a:rPr>
              <a:t>Boutique Company</a:t>
            </a:r>
            <a:r>
              <a:rPr lang="en-IN" b="1" dirty="0"/>
              <a:t> </a:t>
            </a:r>
            <a:r>
              <a:rPr lang="en-IN" dirty="0"/>
              <a:t>that provides Training and Consulting services on </a:t>
            </a:r>
            <a:r>
              <a:rPr lang="en-IN" b="1" dirty="0">
                <a:solidFill>
                  <a:schemeClr val="accent2"/>
                </a:solidFill>
              </a:rPr>
              <a:t>Data + AI + IoT </a:t>
            </a:r>
            <a:r>
              <a:rPr lang="en-IN" dirty="0"/>
              <a:t>Workloads</a:t>
            </a:r>
          </a:p>
        </p:txBody>
      </p:sp>
      <p:sp>
        <p:nvSpPr>
          <p:cNvPr id="3" name="TextBox 2">
            <a:extLst>
              <a:ext uri="{FF2B5EF4-FFF2-40B4-BE49-F238E27FC236}">
                <a16:creationId xmlns:a16="http://schemas.microsoft.com/office/drawing/2014/main" id="{97513806-187E-4325-8686-3578FB6D6AAC}"/>
              </a:ext>
            </a:extLst>
          </p:cNvPr>
          <p:cNvSpPr txBox="1"/>
          <p:nvPr/>
        </p:nvSpPr>
        <p:spPr>
          <a:xfrm>
            <a:off x="7824440" y="6337570"/>
            <a:ext cx="4384240" cy="738664"/>
          </a:xfrm>
          <a:prstGeom prst="rect">
            <a:avLst/>
          </a:prstGeom>
          <a:noFill/>
        </p:spPr>
        <p:txBody>
          <a:bodyPr wrap="square" rtlCol="0">
            <a:spAutoFit/>
          </a:bodyPr>
          <a:lstStyle/>
          <a:p>
            <a:pPr algn="r"/>
            <a:r>
              <a:rPr lang="en-IN" sz="2400" dirty="0">
                <a:hlinkClick r:id="rId6"/>
              </a:rPr>
              <a:t>www.jumpstartninja.com</a:t>
            </a:r>
            <a:endParaRPr lang="en-IN" sz="2400" dirty="0"/>
          </a:p>
          <a:p>
            <a:pPr algn="r"/>
            <a:endParaRPr lang="en-IN" dirty="0"/>
          </a:p>
        </p:txBody>
      </p:sp>
    </p:spTree>
    <p:extLst>
      <p:ext uri="{BB962C8B-B14F-4D97-AF65-F5344CB8AC3E}">
        <p14:creationId xmlns:p14="http://schemas.microsoft.com/office/powerpoint/2010/main" val="1541063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8378" y="-3144782"/>
            <a:ext cx="13147564" cy="13147564"/>
          </a:xfrm>
          <a:prstGeom prst="rect">
            <a:avLst/>
          </a:prstGeom>
        </p:spPr>
      </p:pic>
    </p:spTree>
    <p:extLst>
      <p:ext uri="{BB962C8B-B14F-4D97-AF65-F5344CB8AC3E}">
        <p14:creationId xmlns:p14="http://schemas.microsoft.com/office/powerpoint/2010/main" val="3962501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3" name="Text Placeholder 2"/>
          <p:cNvSpPr>
            <a:spLocks noGrp="1"/>
          </p:cNvSpPr>
          <p:nvPr>
            <p:ph type="body" sz="quarter" idx="4294967295"/>
          </p:nvPr>
        </p:nvSpPr>
        <p:spPr>
          <a:xfrm>
            <a:off x="0" y="1189038"/>
            <a:ext cx="11652250" cy="3260380"/>
          </a:xfrm>
        </p:spPr>
        <p:txBody>
          <a:bodyPr/>
          <a:lstStyle/>
          <a:p>
            <a:pPr marL="728314" indent="-728314">
              <a:buAutoNum type="arabicPeriod"/>
            </a:pPr>
            <a:r>
              <a:rPr lang="en-US" dirty="0">
                <a:solidFill>
                  <a:schemeClr val="bg1"/>
                </a:solidFill>
              </a:rPr>
              <a:t>Line up the feature and the image patch.</a:t>
            </a:r>
          </a:p>
          <a:p>
            <a:pPr marL="728314" indent="-728314">
              <a:buAutoNum type="arabicPeriod"/>
            </a:pPr>
            <a:r>
              <a:rPr lang="en-US" dirty="0">
                <a:solidFill>
                  <a:schemeClr val="bg1"/>
                </a:solidFill>
              </a:rPr>
              <a:t>Multiply each image pixel by the corresponding feature pixel.</a:t>
            </a:r>
          </a:p>
          <a:p>
            <a:pPr marL="728314" indent="-728314">
              <a:buAutoNum type="arabicPeriod"/>
            </a:pPr>
            <a:r>
              <a:rPr lang="en-US" dirty="0">
                <a:solidFill>
                  <a:schemeClr val="bg1"/>
                </a:solidFill>
              </a:rPr>
              <a:t>Add them up.</a:t>
            </a:r>
          </a:p>
          <a:p>
            <a:pPr marL="728314" indent="-728314">
              <a:buAutoNum type="arabicPeriod"/>
            </a:pPr>
            <a:r>
              <a:rPr lang="en-US" dirty="0">
                <a:solidFill>
                  <a:schemeClr val="bg1"/>
                </a:solidFill>
              </a:rPr>
              <a:t>Divide by the total number of pixels in the feature.</a:t>
            </a:r>
          </a:p>
        </p:txBody>
      </p:sp>
    </p:spTree>
    <p:extLst>
      <p:ext uri="{BB962C8B-B14F-4D97-AF65-F5344CB8AC3E}">
        <p14:creationId xmlns:p14="http://schemas.microsoft.com/office/powerpoint/2010/main" val="130927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568047" y="1262641"/>
            <a:ext cx="1239664" cy="1202316"/>
          </a:xfrm>
          <a:prstGeom prst="rect">
            <a:avLst/>
          </a:prstGeom>
        </p:spPr>
      </p:pic>
      <p:pic>
        <p:nvPicPr>
          <p:cNvPr id="29" name="Picture 28"/>
          <p:cNvPicPr>
            <a:picLocks noChangeAspect="1"/>
          </p:cNvPicPr>
          <p:nvPr/>
        </p:nvPicPr>
        <p:blipFill>
          <a:blip r:embed="rId3"/>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9119" y="1278794"/>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195892"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481428" y="1636150"/>
            <a:ext cx="1946135"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3556129" y="2172350"/>
            <a:ext cx="1119954" cy="168870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185545" y="1729032"/>
            <a:ext cx="1114102" cy="180625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a:off x="1016260" y="1294949"/>
            <a:ext cx="2902308" cy="42931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581565" y="1745096"/>
            <a:ext cx="3018814" cy="4102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6293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92647" y="1340707"/>
            <a:ext cx="2262751" cy="2194580"/>
          </a:xfrm>
          <a:prstGeom prst="rect">
            <a:avLst/>
          </a:prstGeom>
        </p:spPr>
      </p:pic>
      <p:pic>
        <p:nvPicPr>
          <p:cNvPr id="20" name="Picture 19"/>
          <p:cNvPicPr>
            <a:picLocks noChangeAspect="1"/>
          </p:cNvPicPr>
          <p:nvPr/>
        </p:nvPicPr>
        <p:blipFill>
          <a:blip r:embed="rId3"/>
          <a:stretch>
            <a:fillRect/>
          </a:stretch>
        </p:blipFill>
        <p:spPr>
          <a:xfrm>
            <a:off x="568047" y="1262641"/>
            <a:ext cx="1239664" cy="1202316"/>
          </a:xfrm>
          <a:prstGeom prst="rect">
            <a:avLst/>
          </a:prstGeom>
        </p:spPr>
      </p:pic>
      <p:pic>
        <p:nvPicPr>
          <p:cNvPr id="21" name="Picture 20"/>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9119" y="1278794"/>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195892"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481428" y="1636150"/>
            <a:ext cx="1946135"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3556129" y="2172350"/>
            <a:ext cx="1119954" cy="168870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185545" y="1729032"/>
            <a:ext cx="1114102" cy="180625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a:off x="1016260" y="1294949"/>
            <a:ext cx="2902308" cy="42931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581565" y="1745096"/>
            <a:ext cx="3018814" cy="4102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8" name="Rectangle 17"/>
          <p:cNvSpPr/>
          <p:nvPr/>
        </p:nvSpPr>
        <p:spPr bwMode="auto">
          <a:xfrm>
            <a:off x="7647966" y="1330650"/>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260980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673082" y="1340496"/>
            <a:ext cx="2307425" cy="2237908"/>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974825" y="126784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566479"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393108" y="1642930"/>
            <a:ext cx="210485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3936567" y="2172350"/>
            <a:ext cx="739516" cy="168870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560445" y="1729032"/>
            <a:ext cx="739201" cy="1790824"/>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a:off x="1411966" y="1267845"/>
            <a:ext cx="2506601" cy="456414"/>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974825" y="1675374"/>
            <a:ext cx="2625554" cy="47996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8462154" y="1315657"/>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728561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667650" y="1304978"/>
            <a:ext cx="2283679" cy="2214878"/>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382506" y="126105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945608"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393108" y="1642930"/>
            <a:ext cx="210485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4328125" y="2172350"/>
            <a:ext cx="347957" cy="1711642"/>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45029" y="1729032"/>
            <a:ext cx="354618" cy="182326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a:off x="1808281" y="1270074"/>
            <a:ext cx="2110286" cy="45418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1395188" y="1693113"/>
            <a:ext cx="2205191" cy="46222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9208324" y="1278795"/>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635273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693203" y="1285307"/>
            <a:ext cx="2287305" cy="2218395"/>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6968" y="1670137"/>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215804" y="3879194"/>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393108" y="1642930"/>
            <a:ext cx="210485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3548744" y="2172351"/>
            <a:ext cx="1127339" cy="204804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215803" y="1729032"/>
            <a:ext cx="1083844" cy="2150162"/>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a:off x="944958" y="1667097"/>
            <a:ext cx="2973610" cy="5716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951328" y="2120907"/>
            <a:ext cx="2649052" cy="3443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7652589" y="2022469"/>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668676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7678978" y="1315146"/>
            <a:ext cx="2301530" cy="2232191"/>
          </a:xfrm>
          <a:prstGeom prst="rect">
            <a:avLst/>
          </a:prstGeom>
        </p:spPr>
      </p:pic>
      <p:pic>
        <p:nvPicPr>
          <p:cNvPr id="27" name="Picture 26"/>
          <p:cNvPicPr>
            <a:picLocks noChangeAspect="1"/>
          </p:cNvPicPr>
          <p:nvPr/>
        </p:nvPicPr>
        <p:blipFill>
          <a:blip r:embed="rId3"/>
          <a:stretch>
            <a:fillRect/>
          </a:stretch>
        </p:blipFill>
        <p:spPr>
          <a:xfrm>
            <a:off x="568047" y="1262641"/>
            <a:ext cx="1239664" cy="1202316"/>
          </a:xfrm>
          <a:prstGeom prst="rect">
            <a:avLst/>
          </a:prstGeom>
        </p:spPr>
      </p:pic>
      <p:pic>
        <p:nvPicPr>
          <p:cNvPr id="28" name="Picture 27"/>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992185" y="167111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576040" y="3877212"/>
            <a:ext cx="377834" cy="35994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481428" y="1636150"/>
            <a:ext cx="1946135"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3953874" y="2172351"/>
            <a:ext cx="722208" cy="2064810"/>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573728" y="1729032"/>
            <a:ext cx="725919" cy="2168761"/>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a:stCxn id="11" idx="0"/>
          </p:cNvCxnSpPr>
          <p:nvPr/>
        </p:nvCxnSpPr>
        <p:spPr>
          <a:xfrm>
            <a:off x="1210756" y="1671116"/>
            <a:ext cx="2707812" cy="531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a:stCxn id="11" idx="2"/>
          </p:cNvCxnSpPr>
          <p:nvPr/>
        </p:nvCxnSpPr>
        <p:spPr>
          <a:xfrm>
            <a:off x="1210756" y="2103174"/>
            <a:ext cx="2389624" cy="5216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bwMode="auto">
          <a:xfrm>
            <a:off x="8442002" y="2054147"/>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903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7664743" y="1262640"/>
            <a:ext cx="2327332" cy="2257216"/>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382842" y="1665590"/>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955898" y="3879194"/>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393108" y="1642930"/>
            <a:ext cx="210485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4319555" y="2172352"/>
            <a:ext cx="356527" cy="202679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52766" y="1729033"/>
            <a:ext cx="346880" cy="2150161"/>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a:off x="1817651" y="1665590"/>
            <a:ext cx="2100916" cy="58669"/>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1770949" y="2081259"/>
            <a:ext cx="1829431" cy="7408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9212250" y="2033161"/>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3148265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7675931" y="1278794"/>
            <a:ext cx="2297471" cy="2228254"/>
          </a:xfrm>
          <a:prstGeom prst="rect">
            <a:avLst/>
          </a:prstGeom>
        </p:spPr>
      </p:pic>
      <p:pic>
        <p:nvPicPr>
          <p:cNvPr id="27" name="Picture 26"/>
          <p:cNvPicPr>
            <a:picLocks noChangeAspect="1"/>
          </p:cNvPicPr>
          <p:nvPr/>
        </p:nvPicPr>
        <p:blipFill>
          <a:blip r:embed="rId3"/>
          <a:stretch>
            <a:fillRect/>
          </a:stretch>
        </p:blipFill>
        <p:spPr>
          <a:xfrm>
            <a:off x="568047" y="1262641"/>
            <a:ext cx="1239664" cy="1202316"/>
          </a:xfrm>
          <a:prstGeom prst="rect">
            <a:avLst/>
          </a:prstGeom>
        </p:spPr>
      </p:pic>
      <p:pic>
        <p:nvPicPr>
          <p:cNvPr id="28" name="Picture 27"/>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58809" y="2056312"/>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192763" y="4258236"/>
            <a:ext cx="382530" cy="352226"/>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393108" y="1642930"/>
            <a:ext cx="210485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3576974" y="2172352"/>
            <a:ext cx="1099109" cy="2438110"/>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188507" y="1729033"/>
            <a:ext cx="1111139" cy="252920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flipV="1">
            <a:off x="579120" y="1724258"/>
            <a:ext cx="3339448" cy="332054"/>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flipV="1">
            <a:off x="984062" y="2155338"/>
            <a:ext cx="2616317" cy="328021"/>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bwMode="auto">
          <a:xfrm>
            <a:off x="7703633" y="2753335"/>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3165391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FE1FCF-F9B1-429D-8E02-036020E76D6E}"/>
              </a:ext>
            </a:extLst>
          </p:cNvPr>
          <p:cNvSpPr/>
          <p:nvPr/>
        </p:nvSpPr>
        <p:spPr>
          <a:xfrm>
            <a:off x="0" y="6361443"/>
            <a:ext cx="12192000" cy="4895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http://www.jumpstartninja.com/img/jsn.png">
            <a:extLst>
              <a:ext uri="{FF2B5EF4-FFF2-40B4-BE49-F238E27FC236}">
                <a16:creationId xmlns:a16="http://schemas.microsoft.com/office/drawing/2014/main" id="{14645EB5-7A07-4690-8B48-0374D9C95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950" y="6304293"/>
            <a:ext cx="2533650" cy="5797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2CDA2E8-E2A4-42FF-98D6-AA70578D6B9B}"/>
              </a:ext>
            </a:extLst>
          </p:cNvPr>
          <p:cNvPicPr/>
          <p:nvPr/>
        </p:nvPicPr>
        <p:blipFill>
          <a:blip r:embed="rId4">
            <a:extLst>
              <a:ext uri="{28A0092B-C50C-407E-A947-70E740481C1C}">
                <a14:useLocalDpi xmlns:a14="http://schemas.microsoft.com/office/drawing/2010/main" val="0"/>
              </a:ext>
            </a:extLst>
          </a:blip>
          <a:stretch>
            <a:fillRect/>
          </a:stretch>
        </p:blipFill>
        <p:spPr>
          <a:xfrm>
            <a:off x="4338606" y="2267459"/>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 name="Group 6">
            <a:extLst>
              <a:ext uri="{FF2B5EF4-FFF2-40B4-BE49-F238E27FC236}">
                <a16:creationId xmlns:a16="http://schemas.microsoft.com/office/drawing/2014/main" id="{21DC4E83-A3CF-4038-A979-90275554AAE8}"/>
              </a:ext>
            </a:extLst>
          </p:cNvPr>
          <p:cNvGrpSpPr/>
          <p:nvPr/>
        </p:nvGrpSpPr>
        <p:grpSpPr>
          <a:xfrm>
            <a:off x="190787" y="246714"/>
            <a:ext cx="3191244" cy="819291"/>
            <a:chOff x="251202" y="1537220"/>
            <a:chExt cx="3191244" cy="819291"/>
          </a:xfrm>
        </p:grpSpPr>
        <p:sp>
          <p:nvSpPr>
            <p:cNvPr id="23" name="Round Same Side Corner Rectangle 2">
              <a:extLst>
                <a:ext uri="{FF2B5EF4-FFF2-40B4-BE49-F238E27FC236}">
                  <a16:creationId xmlns:a16="http://schemas.microsoft.com/office/drawing/2014/main" id="{D0775F38-0772-4173-9FF2-AD409A6389DF}"/>
                </a:ext>
              </a:extLst>
            </p:cNvPr>
            <p:cNvSpPr/>
            <p:nvPr/>
          </p:nvSpPr>
          <p:spPr>
            <a:xfrm rot="16200000">
              <a:off x="1443806" y="357872"/>
              <a:ext cx="819291" cy="3177988"/>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52AAAF98-50BC-4EF5-9856-2FA2F1DA445E}"/>
                </a:ext>
              </a:extLst>
            </p:cNvPr>
            <p:cNvSpPr/>
            <p:nvPr/>
          </p:nvSpPr>
          <p:spPr>
            <a:xfrm>
              <a:off x="251202" y="1639090"/>
              <a:ext cx="3177988"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bg1"/>
                  </a:solidFill>
                  <a:cs typeface="Calibri" pitchFamily="34" charset="0"/>
                </a:rPr>
                <a:t>Conversational Commerce -  Practice Head </a:t>
              </a:r>
              <a:endParaRPr lang="en-US" sz="1600" i="1" dirty="0">
                <a:solidFill>
                  <a:schemeClr val="bg1"/>
                </a:solidFill>
                <a:cs typeface="Calibri" pitchFamily="34" charset="0"/>
              </a:endParaRPr>
            </a:p>
          </p:txBody>
        </p:sp>
      </p:grpSp>
      <p:grpSp>
        <p:nvGrpSpPr>
          <p:cNvPr id="8" name="Group 7">
            <a:extLst>
              <a:ext uri="{FF2B5EF4-FFF2-40B4-BE49-F238E27FC236}">
                <a16:creationId xmlns:a16="http://schemas.microsoft.com/office/drawing/2014/main" id="{8951400C-0ED1-4363-A472-0218351EE4BC}"/>
              </a:ext>
            </a:extLst>
          </p:cNvPr>
          <p:cNvGrpSpPr/>
          <p:nvPr/>
        </p:nvGrpSpPr>
        <p:grpSpPr>
          <a:xfrm>
            <a:off x="3368775" y="241671"/>
            <a:ext cx="8592672" cy="843046"/>
            <a:chOff x="3455702" y="406849"/>
            <a:chExt cx="8592672" cy="843046"/>
          </a:xfrm>
        </p:grpSpPr>
        <p:sp>
          <p:nvSpPr>
            <p:cNvPr id="21" name="Round Same Side Corner Rectangle 26">
              <a:extLst>
                <a:ext uri="{FF2B5EF4-FFF2-40B4-BE49-F238E27FC236}">
                  <a16:creationId xmlns:a16="http://schemas.microsoft.com/office/drawing/2014/main" id="{9E4F65F8-6ED0-4BB3-8955-BC552AA47F1F}"/>
                </a:ext>
              </a:extLst>
            </p:cNvPr>
            <p:cNvSpPr/>
            <p:nvPr/>
          </p:nvSpPr>
          <p:spPr>
            <a:xfrm rot="5400000">
              <a:off x="7342392" y="-3479841"/>
              <a:ext cx="819291" cy="8592672"/>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a:t>
              </a:r>
            </a:p>
          </p:txBody>
        </p:sp>
        <p:sp>
          <p:nvSpPr>
            <p:cNvPr id="22" name="Rectangle 21">
              <a:extLst>
                <a:ext uri="{FF2B5EF4-FFF2-40B4-BE49-F238E27FC236}">
                  <a16:creationId xmlns:a16="http://schemas.microsoft.com/office/drawing/2014/main" id="{07D77033-88F3-4ECB-BA44-21B363206023}"/>
                </a:ext>
              </a:extLst>
            </p:cNvPr>
            <p:cNvSpPr/>
            <p:nvPr/>
          </p:nvSpPr>
          <p:spPr>
            <a:xfrm>
              <a:off x="3481569" y="465065"/>
              <a:ext cx="8566805" cy="7848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i="1" dirty="0">
                  <a:solidFill>
                    <a:schemeClr val="bg1"/>
                  </a:solidFill>
                  <a:cs typeface="Calibri" pitchFamily="34" charset="0"/>
                </a:rPr>
                <a:t>Known as “Bot Star” in Startup Ecosystem @ Chennai – Champion in building bot for brands in Retail, Government, Legal, Customer Care and Education. Training &amp; Education the world in this nascent field of Conversational Commerce thro – Workshops, Seminars, Blogs and Consulting Engagements </a:t>
              </a:r>
            </a:p>
          </p:txBody>
        </p:sp>
      </p:grpSp>
      <p:grpSp>
        <p:nvGrpSpPr>
          <p:cNvPr id="10" name="Group 9">
            <a:extLst>
              <a:ext uri="{FF2B5EF4-FFF2-40B4-BE49-F238E27FC236}">
                <a16:creationId xmlns:a16="http://schemas.microsoft.com/office/drawing/2014/main" id="{743A284C-52E6-485D-B84F-BE22A483F26B}"/>
              </a:ext>
            </a:extLst>
          </p:cNvPr>
          <p:cNvGrpSpPr/>
          <p:nvPr/>
        </p:nvGrpSpPr>
        <p:grpSpPr>
          <a:xfrm>
            <a:off x="7904723" y="2181723"/>
            <a:ext cx="3957918" cy="1352857"/>
            <a:chOff x="7965138" y="1874886"/>
            <a:chExt cx="3957918" cy="1352857"/>
          </a:xfrm>
        </p:grpSpPr>
        <p:sp>
          <p:nvSpPr>
            <p:cNvPr id="17" name="Rounded Rectangle 18">
              <a:extLst>
                <a:ext uri="{FF2B5EF4-FFF2-40B4-BE49-F238E27FC236}">
                  <a16:creationId xmlns:a16="http://schemas.microsoft.com/office/drawing/2014/main" id="{D454EE79-E1A3-40F8-90B2-BB54CA2A0D40}"/>
                </a:ext>
              </a:extLst>
            </p:cNvPr>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228600" indent="-228600">
                <a:buFont typeface="Arial" pitchFamily="34" charset="0"/>
                <a:buChar char="•"/>
              </a:pPr>
              <a:r>
                <a:rPr lang="en-US" sz="1400" dirty="0">
                  <a:cs typeface="Calibri" pitchFamily="34" charset="0"/>
                </a:rPr>
                <a:t>18  years of experience on Microsoft Tech Stack.8 Years of Experience with Architecting / Designing Enterprise solutions using Microsoft Tech stack. Very early adopter of Azure and Bot Framework + related components</a:t>
              </a:r>
            </a:p>
          </p:txBody>
        </p:sp>
        <p:sp>
          <p:nvSpPr>
            <p:cNvPr id="18" name="Round Same Side Corner Rectangle 22">
              <a:extLst>
                <a:ext uri="{FF2B5EF4-FFF2-40B4-BE49-F238E27FC236}">
                  <a16:creationId xmlns:a16="http://schemas.microsoft.com/office/drawing/2014/main" id="{6BD725FD-7085-41CD-B247-442A63BCCC5D}"/>
                </a:ext>
              </a:extLst>
            </p:cNvPr>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t>Experience</a:t>
              </a:r>
            </a:p>
          </p:txBody>
        </p:sp>
      </p:grpSp>
      <p:grpSp>
        <p:nvGrpSpPr>
          <p:cNvPr id="11" name="Group 10">
            <a:extLst>
              <a:ext uri="{FF2B5EF4-FFF2-40B4-BE49-F238E27FC236}">
                <a16:creationId xmlns:a16="http://schemas.microsoft.com/office/drawing/2014/main" id="{BEAA2344-439D-44DC-AF1D-BE4342B90116}"/>
              </a:ext>
            </a:extLst>
          </p:cNvPr>
          <p:cNvGrpSpPr/>
          <p:nvPr/>
        </p:nvGrpSpPr>
        <p:grpSpPr>
          <a:xfrm>
            <a:off x="204042" y="4014244"/>
            <a:ext cx="3957920" cy="1646552"/>
            <a:chOff x="264457" y="3441584"/>
            <a:chExt cx="3957920" cy="1646552"/>
          </a:xfrm>
        </p:grpSpPr>
        <p:sp>
          <p:nvSpPr>
            <p:cNvPr id="15" name="Rounded Rectangle 20">
              <a:extLst>
                <a:ext uri="{FF2B5EF4-FFF2-40B4-BE49-F238E27FC236}">
                  <a16:creationId xmlns:a16="http://schemas.microsoft.com/office/drawing/2014/main" id="{1BD1C14D-726B-470B-981C-4CA9FB728B32}"/>
                </a:ext>
              </a:extLst>
            </p:cNvPr>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dirty="0">
                  <a:cs typeface="Calibri" pitchFamily="34" charset="0"/>
                </a:rPr>
                <a:t>Currently working as Chat Bot &amp; Conversational Commerce Practice Head -  Helping customers in building their brands using messaging apps in various industry groups.</a:t>
              </a:r>
            </a:p>
          </p:txBody>
        </p:sp>
        <p:sp>
          <p:nvSpPr>
            <p:cNvPr id="16" name="Round Same Side Corner Rectangle 23">
              <a:extLst>
                <a:ext uri="{FF2B5EF4-FFF2-40B4-BE49-F238E27FC236}">
                  <a16:creationId xmlns:a16="http://schemas.microsoft.com/office/drawing/2014/main" id="{D95774E2-E8F3-4612-BB50-A2730F9CEDD3}"/>
                </a:ext>
              </a:extLst>
            </p:cNvPr>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t>Role</a:t>
              </a:r>
            </a:p>
          </p:txBody>
        </p:sp>
      </p:grpSp>
      <p:grpSp>
        <p:nvGrpSpPr>
          <p:cNvPr id="12" name="Group 11">
            <a:extLst>
              <a:ext uri="{FF2B5EF4-FFF2-40B4-BE49-F238E27FC236}">
                <a16:creationId xmlns:a16="http://schemas.microsoft.com/office/drawing/2014/main" id="{885846A5-922A-4C58-A0A0-1B9E1F1FCEA1}"/>
              </a:ext>
            </a:extLst>
          </p:cNvPr>
          <p:cNvGrpSpPr/>
          <p:nvPr/>
        </p:nvGrpSpPr>
        <p:grpSpPr>
          <a:xfrm>
            <a:off x="7904723" y="3748421"/>
            <a:ext cx="3957918" cy="1667458"/>
            <a:chOff x="7965138" y="3441584"/>
            <a:chExt cx="3957918" cy="1667458"/>
          </a:xfrm>
        </p:grpSpPr>
        <p:sp>
          <p:nvSpPr>
            <p:cNvPr id="13" name="Rounded Rectangle 19">
              <a:extLst>
                <a:ext uri="{FF2B5EF4-FFF2-40B4-BE49-F238E27FC236}">
                  <a16:creationId xmlns:a16="http://schemas.microsoft.com/office/drawing/2014/main" id="{E8526A06-36CE-4B88-B3BE-1D296D131818}"/>
                </a:ext>
              </a:extLst>
            </p:cNvPr>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dirty="0">
                  <a:cs typeface="Calibri" pitchFamily="34" charset="0"/>
                </a:rPr>
                <a:t>Expert </a:t>
              </a:r>
              <a:r>
                <a:rPr lang="en-US" sz="1400" b="1" dirty="0">
                  <a:cs typeface="Calibri" pitchFamily="34" charset="0"/>
                </a:rPr>
                <a:t>facilitator and corporate trainer </a:t>
              </a:r>
              <a:r>
                <a:rPr lang="en-US" sz="1400" dirty="0">
                  <a:cs typeface="Calibri" pitchFamily="34" charset="0"/>
                </a:rPr>
                <a:t>with 5 years of experience in designing programs, content development , Chat bot, Cognitive Services, Data Analytics and Machine Learning &amp; AI .</a:t>
              </a:r>
            </a:p>
          </p:txBody>
        </p:sp>
        <p:sp>
          <p:nvSpPr>
            <p:cNvPr id="14" name="Round Same Side Corner Rectangle 24">
              <a:extLst>
                <a:ext uri="{FF2B5EF4-FFF2-40B4-BE49-F238E27FC236}">
                  <a16:creationId xmlns:a16="http://schemas.microsoft.com/office/drawing/2014/main" id="{FEB4B2F3-762F-47AA-92D5-445A1FBAFE43}"/>
                </a:ext>
              </a:extLst>
            </p:cNvPr>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t>Training</a:t>
              </a:r>
            </a:p>
          </p:txBody>
        </p:sp>
      </p:grpSp>
      <p:sp>
        <p:nvSpPr>
          <p:cNvPr id="25" name="Round Same Side Corner Rectangle 16">
            <a:extLst>
              <a:ext uri="{FF2B5EF4-FFF2-40B4-BE49-F238E27FC236}">
                <a16:creationId xmlns:a16="http://schemas.microsoft.com/office/drawing/2014/main" id="{A3C229A5-8DD6-4AC6-BCE5-51127483F648}"/>
              </a:ext>
            </a:extLst>
          </p:cNvPr>
          <p:cNvSpPr/>
          <p:nvPr/>
        </p:nvSpPr>
        <p:spPr>
          <a:xfrm>
            <a:off x="4255378" y="517805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Srikar Kumar Bhaskara </a:t>
            </a:r>
          </a:p>
        </p:txBody>
      </p:sp>
      <p:grpSp>
        <p:nvGrpSpPr>
          <p:cNvPr id="26" name="Group 25">
            <a:extLst>
              <a:ext uri="{FF2B5EF4-FFF2-40B4-BE49-F238E27FC236}">
                <a16:creationId xmlns:a16="http://schemas.microsoft.com/office/drawing/2014/main" id="{8418AE9C-4976-4AC0-9D59-FA30D92E5CC2}"/>
              </a:ext>
            </a:extLst>
          </p:cNvPr>
          <p:cNvGrpSpPr/>
          <p:nvPr/>
        </p:nvGrpSpPr>
        <p:grpSpPr>
          <a:xfrm>
            <a:off x="190787" y="2235045"/>
            <a:ext cx="3957920" cy="1646552"/>
            <a:chOff x="264457" y="3441584"/>
            <a:chExt cx="3957920" cy="1646552"/>
          </a:xfrm>
        </p:grpSpPr>
        <p:sp>
          <p:nvSpPr>
            <p:cNvPr id="27" name="Rounded Rectangle 20">
              <a:extLst>
                <a:ext uri="{FF2B5EF4-FFF2-40B4-BE49-F238E27FC236}">
                  <a16:creationId xmlns:a16="http://schemas.microsoft.com/office/drawing/2014/main" id="{847C7CF3-EE26-4235-806B-B04B8B843325}"/>
                </a:ext>
              </a:extLst>
            </p:cNvPr>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dirty="0">
                  <a:cs typeface="Calibri" pitchFamily="34" charset="0"/>
                </a:rPr>
                <a:t>Microsoft Award Winner for his Contribution made to Dot Net User Group</a:t>
              </a:r>
            </a:p>
            <a:p>
              <a:r>
                <a:rPr lang="en-US" sz="1400" dirty="0">
                  <a:cs typeface="Calibri" pitchFamily="34" charset="0"/>
                  <a:hlinkClick r:id="rId5"/>
                </a:rPr>
                <a:t>http://www.thehindubusinessline.com/2003/06/19/stories/2003061902141700.htm</a:t>
              </a:r>
              <a:endParaRPr lang="en-US" sz="1400" dirty="0">
                <a:cs typeface="Calibri" pitchFamily="34" charset="0"/>
              </a:endParaRPr>
            </a:p>
            <a:p>
              <a:endParaRPr lang="en-US" sz="1400" dirty="0">
                <a:cs typeface="Calibri" pitchFamily="34" charset="0"/>
              </a:endParaRPr>
            </a:p>
            <a:p>
              <a:r>
                <a:rPr lang="en-US" sz="1400" dirty="0">
                  <a:cs typeface="Calibri" pitchFamily="34" charset="0"/>
                </a:rPr>
                <a:t>Microsoft Community Star</a:t>
              </a:r>
            </a:p>
          </p:txBody>
        </p:sp>
        <p:sp>
          <p:nvSpPr>
            <p:cNvPr id="28" name="Round Same Side Corner Rectangle 23">
              <a:extLst>
                <a:ext uri="{FF2B5EF4-FFF2-40B4-BE49-F238E27FC236}">
                  <a16:creationId xmlns:a16="http://schemas.microsoft.com/office/drawing/2014/main" id="{E185236B-7A05-48C5-8D79-7D7A4A0F5CD4}"/>
                </a:ext>
              </a:extLst>
            </p:cNvPr>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t>Awards</a:t>
              </a:r>
            </a:p>
          </p:txBody>
        </p:sp>
      </p:grpSp>
      <p:pic>
        <p:nvPicPr>
          <p:cNvPr id="32" name="Picture 31">
            <a:extLst>
              <a:ext uri="{FF2B5EF4-FFF2-40B4-BE49-F238E27FC236}">
                <a16:creationId xmlns:a16="http://schemas.microsoft.com/office/drawing/2014/main" id="{0502D3C8-B5E5-47B2-BC17-AAF09E75BB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2124" y="2297914"/>
            <a:ext cx="3487346" cy="2880138"/>
          </a:xfrm>
          <a:prstGeom prst="rect">
            <a:avLst/>
          </a:prstGeom>
        </p:spPr>
      </p:pic>
      <p:sp>
        <p:nvSpPr>
          <p:cNvPr id="29" name="Rectangle 28">
            <a:extLst>
              <a:ext uri="{FF2B5EF4-FFF2-40B4-BE49-F238E27FC236}">
                <a16:creationId xmlns:a16="http://schemas.microsoft.com/office/drawing/2014/main" id="{76531CA6-687F-4B4F-8146-1AC864066920}"/>
              </a:ext>
            </a:extLst>
          </p:cNvPr>
          <p:cNvSpPr/>
          <p:nvPr/>
        </p:nvSpPr>
        <p:spPr>
          <a:xfrm>
            <a:off x="3368774" y="1271517"/>
            <a:ext cx="8479119" cy="3231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i="1" dirty="0">
                <a:cs typeface="Calibri" pitchFamily="34" charset="0"/>
              </a:rPr>
              <a:t>Certified from MIT  on “</a:t>
            </a:r>
            <a:r>
              <a:rPr lang="en-US" sz="1500" b="1" dirty="0"/>
              <a:t>Data Science and Big Data Analytics: Making Data-Driven Decisions</a:t>
            </a:r>
            <a:r>
              <a:rPr lang="en-US" sz="1500" b="1" i="1" dirty="0">
                <a:cs typeface="Calibri" pitchFamily="34" charset="0"/>
              </a:rPr>
              <a:t>”</a:t>
            </a:r>
            <a:endParaRPr lang="en-US" sz="1500" b="1" dirty="0"/>
          </a:p>
        </p:txBody>
      </p:sp>
    </p:spTree>
    <p:extLst>
      <p:ext uri="{BB962C8B-B14F-4D97-AF65-F5344CB8AC3E}">
        <p14:creationId xmlns:p14="http://schemas.microsoft.com/office/powerpoint/2010/main" val="4023617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7664744" y="1280752"/>
            <a:ext cx="2294021" cy="2224908"/>
          </a:xfrm>
          <a:prstGeom prst="rect">
            <a:avLst/>
          </a:prstGeom>
        </p:spPr>
      </p:pic>
      <p:pic>
        <p:nvPicPr>
          <p:cNvPr id="24" name="Picture 23"/>
          <p:cNvPicPr>
            <a:picLocks noChangeAspect="1"/>
          </p:cNvPicPr>
          <p:nvPr/>
        </p:nvPicPr>
        <p:blipFill>
          <a:blip r:embed="rId3"/>
          <a:stretch>
            <a:fillRect/>
          </a:stretch>
        </p:blipFill>
        <p:spPr>
          <a:xfrm>
            <a:off x="568047" y="1262641"/>
            <a:ext cx="1239664" cy="1202316"/>
          </a:xfrm>
          <a:prstGeom prst="rect">
            <a:avLst/>
          </a:prstGeom>
        </p:spPr>
      </p:pic>
      <p:pic>
        <p:nvPicPr>
          <p:cNvPr id="26" name="Picture 25"/>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961801" y="205142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564894" y="4278264"/>
            <a:ext cx="382530" cy="352226"/>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393108" y="1642930"/>
            <a:ext cx="210485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3957411" y="2172352"/>
            <a:ext cx="718672" cy="246803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561927" y="1729034"/>
            <a:ext cx="737720" cy="255573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flipV="1">
            <a:off x="961800" y="1724259"/>
            <a:ext cx="2956767" cy="325116"/>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flipV="1">
            <a:off x="1373528" y="2155339"/>
            <a:ext cx="2226852" cy="30829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3" name="Rectangle 22"/>
          <p:cNvSpPr/>
          <p:nvPr/>
        </p:nvSpPr>
        <p:spPr bwMode="auto">
          <a:xfrm>
            <a:off x="8431514" y="2753335"/>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4035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7683127" y="1307364"/>
            <a:ext cx="2297381" cy="2228167"/>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405364" y="2064880"/>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955412" y="4244556"/>
            <a:ext cx="377834" cy="35994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481428" y="1636150"/>
            <a:ext cx="1946135"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4341409" y="2172351"/>
            <a:ext cx="334674" cy="207220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61126" y="1729033"/>
            <a:ext cx="338521" cy="251552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a:stCxn id="11" idx="0"/>
          </p:cNvCxnSpPr>
          <p:nvPr/>
        </p:nvCxnSpPr>
        <p:spPr>
          <a:xfrm flipV="1">
            <a:off x="1623934" y="1723187"/>
            <a:ext cx="1924810" cy="34169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a:stCxn id="11" idx="2"/>
          </p:cNvCxnSpPr>
          <p:nvPr/>
        </p:nvCxnSpPr>
        <p:spPr>
          <a:xfrm flipV="1">
            <a:off x="1623935" y="2151916"/>
            <a:ext cx="2294633" cy="34502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3" name="Rectangle 22"/>
          <p:cNvSpPr/>
          <p:nvPr/>
        </p:nvSpPr>
        <p:spPr bwMode="auto">
          <a:xfrm>
            <a:off x="9212250" y="2808174"/>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86742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7739445" y="3125982"/>
            <a:ext cx="3390227" cy="3286890"/>
          </a:xfrm>
          <a:prstGeom prst="rect">
            <a:avLst/>
          </a:prstGeom>
        </p:spPr>
      </p:pic>
      <p:pic>
        <p:nvPicPr>
          <p:cNvPr id="31" name="Picture 30"/>
          <p:cNvPicPr>
            <a:picLocks noChangeAspect="1"/>
          </p:cNvPicPr>
          <p:nvPr/>
        </p:nvPicPr>
        <p:blipFill>
          <a:blip r:embed="rId3"/>
          <a:stretch>
            <a:fillRect/>
          </a:stretch>
        </p:blipFill>
        <p:spPr>
          <a:xfrm>
            <a:off x="4242213" y="1395068"/>
            <a:ext cx="1320964" cy="1281167"/>
          </a:xfrm>
          <a:prstGeom prst="rect">
            <a:avLst/>
          </a:prstGeom>
        </p:spPr>
      </p:pic>
      <p:pic>
        <p:nvPicPr>
          <p:cNvPr id="27" name="Picture 26"/>
          <p:cNvPicPr>
            <a:picLocks noChangeAspect="1"/>
          </p:cNvPicPr>
          <p:nvPr/>
        </p:nvPicPr>
        <p:blipFill>
          <a:blip r:embed="rId4"/>
          <a:stretch>
            <a:fillRect/>
          </a:stretch>
        </p:blipFill>
        <p:spPr>
          <a:xfrm>
            <a:off x="568047" y="1262641"/>
            <a:ext cx="1239664" cy="1202316"/>
          </a:xfrm>
          <a:prstGeom prst="rect">
            <a:avLst/>
          </a:prstGeom>
        </p:spPr>
      </p:pic>
      <p:pic>
        <p:nvPicPr>
          <p:cNvPr id="28" name="Picture 27"/>
          <p:cNvPicPr>
            <a:picLocks noChangeAspect="1"/>
          </p:cNvPicPr>
          <p:nvPr/>
        </p:nvPicPr>
        <p:blipFill>
          <a:blip r:embed="rId5"/>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6723627" y="1711703"/>
                <a:ext cx="5012303" cy="687622"/>
              </a:xfrm>
              <a:prstGeom prst="rect">
                <a:avLst/>
              </a:prstGeom>
              <a:noFill/>
            </p:spPr>
            <p:txBody>
              <a:bodyPr wrap="none" lIns="0" tIns="0" rIns="0" bIns="0"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f>
                        <m:fPr>
                          <m:ctrlPr>
                            <a:rPr lang="en-US" sz="2353" i="1" smtClean="0">
                              <a:solidFill>
                                <a:schemeClr val="bg1"/>
                              </a:solidFill>
                              <a:latin typeface="Cambria Math" panose="02040503050406030204" pitchFamily="18" charset="0"/>
                            </a:rPr>
                          </m:ctrlPr>
                        </m:fPr>
                        <m:num>
                          <m:r>
                            <a:rPr lang="en-US" sz="2353" i="1">
                              <a:solidFill>
                                <a:schemeClr val="bg1"/>
                              </a:solidFill>
                              <a:latin typeface="Cambria Math" panose="02040503050406030204" pitchFamily="18" charset="0"/>
                            </a:rPr>
                            <m:t>1+1+1+1+1+1+1+1+1</m:t>
                          </m:r>
                        </m:num>
                        <m:den>
                          <m:r>
                            <a:rPr lang="en-US" sz="2353" i="1">
                              <a:solidFill>
                                <a:schemeClr val="bg1"/>
                              </a:solidFill>
                              <a:latin typeface="Cambria Math" panose="02040503050406030204" pitchFamily="18" charset="0"/>
                            </a:rPr>
                            <m:t>9</m:t>
                          </m:r>
                        </m:den>
                      </m:f>
                      <m:r>
                        <a:rPr lang="en-US" sz="2353" i="1">
                          <a:solidFill>
                            <a:schemeClr val="bg1"/>
                          </a:solidFill>
                          <a:latin typeface="Cambria Math" panose="02040503050406030204" pitchFamily="18" charset="0"/>
                        </a:rPr>
                        <m:t>=1</m:t>
                      </m:r>
                    </m:oMath>
                  </m:oMathPara>
                </a14:m>
                <a:endParaRPr lang="en-US" sz="2353" dirty="0" err="1">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723627" y="1711703"/>
                <a:ext cx="5012303" cy="687622"/>
              </a:xfrm>
              <a:prstGeom prst="rect">
                <a:avLst/>
              </a:prstGeom>
              <a:blipFill>
                <a:blip r:embed="rId6"/>
                <a:stretch>
                  <a:fillRect t="-1770"/>
                </a:stretch>
              </a:blipFill>
            </p:spPr>
            <p:txBody>
              <a:bodyPr/>
              <a:lstStyle/>
              <a:p>
                <a:r>
                  <a:rPr lang="en-US">
                    <a:noFill/>
                  </a:rPr>
                  <a:t> </a:t>
                </a:r>
              </a:p>
            </p:txBody>
          </p:sp>
        </mc:Fallback>
      </mc:AlternateContent>
      <p:sp>
        <p:nvSpPr>
          <p:cNvPr id="21" name="Rectangle 20"/>
          <p:cNvSpPr/>
          <p:nvPr/>
        </p:nvSpPr>
        <p:spPr bwMode="auto">
          <a:xfrm>
            <a:off x="11399847" y="1801004"/>
            <a:ext cx="372269" cy="43276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2" name="Straight Connector 21"/>
          <p:cNvCxnSpPr/>
          <p:nvPr/>
        </p:nvCxnSpPr>
        <p:spPr>
          <a:xfrm flipH="1">
            <a:off x="8859976" y="2233767"/>
            <a:ext cx="2912140" cy="2016956"/>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489277" y="1786796"/>
            <a:ext cx="2899955" cy="210042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8125192" y="3519856"/>
            <a:ext cx="1108295" cy="108822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6" name="Straight Connector 35"/>
          <p:cNvCxnSpPr/>
          <p:nvPr/>
        </p:nvCxnSpPr>
        <p:spPr>
          <a:xfrm flipH="1">
            <a:off x="3983387" y="3519856"/>
            <a:ext cx="4876590" cy="0"/>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079044" y="4640387"/>
            <a:ext cx="4876590" cy="0"/>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088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7664744" y="1315150"/>
            <a:ext cx="2315764" cy="2245996"/>
          </a:xfrm>
          <a:prstGeom prst="rect">
            <a:avLst/>
          </a:prstGeom>
        </p:spPr>
      </p:pic>
      <p:pic>
        <p:nvPicPr>
          <p:cNvPr id="23" name="Picture 22"/>
          <p:cNvPicPr>
            <a:picLocks noChangeAspect="1"/>
          </p:cNvPicPr>
          <p:nvPr/>
        </p:nvPicPr>
        <p:blipFill>
          <a:blip r:embed="rId3"/>
          <a:stretch>
            <a:fillRect/>
          </a:stretch>
        </p:blipFill>
        <p:spPr>
          <a:xfrm>
            <a:off x="568047" y="1262641"/>
            <a:ext cx="1239664" cy="1202316"/>
          </a:xfrm>
          <a:prstGeom prst="rect">
            <a:avLst/>
          </a:prstGeom>
        </p:spPr>
      </p:pic>
      <p:pic>
        <p:nvPicPr>
          <p:cNvPr id="24" name="Picture 23"/>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9119" y="1278794"/>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3966215" y="424320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481428" y="1636150"/>
            <a:ext cx="1946135"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V="1">
            <a:off x="4336499" y="2172350"/>
            <a:ext cx="339583" cy="2409732"/>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76815" y="1729033"/>
            <a:ext cx="322832" cy="2584994"/>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a:off x="1016260" y="1294949"/>
            <a:ext cx="2902308" cy="42931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581565" y="1745096"/>
            <a:ext cx="3018814" cy="4102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2" name="Rectangle 21"/>
          <p:cNvSpPr/>
          <p:nvPr/>
        </p:nvSpPr>
        <p:spPr bwMode="auto">
          <a:xfrm>
            <a:off x="7647966" y="1330650"/>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3148154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7678655" y="1334058"/>
            <a:ext cx="2300147" cy="2230850"/>
          </a:xfrm>
          <a:prstGeom prst="rect">
            <a:avLst/>
          </a:prstGeom>
        </p:spPr>
      </p:pic>
      <p:pic>
        <p:nvPicPr>
          <p:cNvPr id="27" name="Picture 26"/>
          <p:cNvPicPr>
            <a:picLocks noChangeAspect="1"/>
          </p:cNvPicPr>
          <p:nvPr/>
        </p:nvPicPr>
        <p:blipFill>
          <a:blip r:embed="rId3"/>
          <a:stretch>
            <a:fillRect/>
          </a:stretch>
        </p:blipFill>
        <p:spPr>
          <a:xfrm>
            <a:off x="568047" y="1262641"/>
            <a:ext cx="1239664" cy="1202316"/>
          </a:xfrm>
          <a:prstGeom prst="rect">
            <a:avLst/>
          </a:prstGeom>
        </p:spPr>
      </p:pic>
      <p:pic>
        <p:nvPicPr>
          <p:cNvPr id="28" name="Picture 27"/>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388950" y="1255421"/>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4722325" y="4252353"/>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 name="TextBox 2"/>
          <p:cNvSpPr txBox="1"/>
          <p:nvPr/>
        </p:nvSpPr>
        <p:spPr>
          <a:xfrm>
            <a:off x="3481428" y="1636150"/>
            <a:ext cx="2104856"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p:nvPr/>
        </p:nvCxnSpPr>
        <p:spPr>
          <a:xfrm flipH="1" flipV="1">
            <a:off x="4675652" y="1724259"/>
            <a:ext cx="415294" cy="252065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H="1" flipV="1">
            <a:off x="4310792" y="2155338"/>
            <a:ext cx="406357" cy="2453969"/>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9" name="Straight Connector 18"/>
          <p:cNvCxnSpPr/>
          <p:nvPr/>
        </p:nvCxnSpPr>
        <p:spPr>
          <a:xfrm>
            <a:off x="1791375" y="1258609"/>
            <a:ext cx="2127192" cy="46565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1388951" y="1687480"/>
            <a:ext cx="2211429" cy="467859"/>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bwMode="auto">
          <a:xfrm>
            <a:off x="9194944" y="1310623"/>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4009313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75893" y="1327624"/>
            <a:ext cx="2307869" cy="2238340"/>
          </a:xfrm>
          <a:prstGeom prst="rect">
            <a:avLst/>
          </a:prstGeom>
        </p:spPr>
      </p:pic>
      <p:pic>
        <p:nvPicPr>
          <p:cNvPr id="20" name="Picture 19"/>
          <p:cNvPicPr>
            <a:picLocks noChangeAspect="1"/>
          </p:cNvPicPr>
          <p:nvPr/>
        </p:nvPicPr>
        <p:blipFill>
          <a:blip r:embed="rId3"/>
          <a:stretch>
            <a:fillRect/>
          </a:stretch>
        </p:blipFill>
        <p:spPr>
          <a:xfrm>
            <a:off x="568047" y="1262641"/>
            <a:ext cx="1239664" cy="1202316"/>
          </a:xfrm>
          <a:prstGeom prst="rect">
            <a:avLst/>
          </a:prstGeom>
        </p:spPr>
      </p:pic>
      <p:pic>
        <p:nvPicPr>
          <p:cNvPr id="21" name="Picture 20"/>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575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7747227" y="3113070"/>
            <a:ext cx="3330835" cy="3229309"/>
          </a:xfrm>
          <a:prstGeom prst="rect">
            <a:avLst/>
          </a:prstGeom>
        </p:spPr>
      </p:pic>
      <p:pic>
        <p:nvPicPr>
          <p:cNvPr id="22" name="Picture 21"/>
          <p:cNvPicPr>
            <a:picLocks noChangeAspect="1"/>
          </p:cNvPicPr>
          <p:nvPr/>
        </p:nvPicPr>
        <p:blipFill>
          <a:blip r:embed="rId3"/>
          <a:stretch>
            <a:fillRect/>
          </a:stretch>
        </p:blipFill>
        <p:spPr>
          <a:xfrm>
            <a:off x="568047" y="1262641"/>
            <a:ext cx="1239664" cy="1202316"/>
          </a:xfrm>
          <a:prstGeom prst="rect">
            <a:avLst/>
          </a:prstGeom>
        </p:spPr>
      </p:pic>
      <p:pic>
        <p:nvPicPr>
          <p:cNvPr id="23" name="Picture 22"/>
          <p:cNvPicPr>
            <a:picLocks noChangeAspect="1"/>
          </p:cNvPicPr>
          <p:nvPr/>
        </p:nvPicPr>
        <p:blipFill>
          <a:blip r:embed="rId4"/>
          <a:stretch>
            <a:fillRect/>
          </a:stretch>
        </p:blipFill>
        <p:spPr>
          <a:xfrm>
            <a:off x="2809109" y="3130192"/>
            <a:ext cx="3405852" cy="3302038"/>
          </a:xfrm>
          <a:prstGeom prst="rect">
            <a:avLst/>
          </a:prstGeom>
        </p:spPr>
      </p:pic>
      <p:pic>
        <p:nvPicPr>
          <p:cNvPr id="24" name="Picture 23"/>
          <p:cNvPicPr>
            <a:picLocks noChangeAspect="1"/>
          </p:cNvPicPr>
          <p:nvPr/>
        </p:nvPicPr>
        <p:blipFill>
          <a:blip r:embed="rId5"/>
          <a:stretch>
            <a:fillRect/>
          </a:stretch>
        </p:blipFill>
        <p:spPr>
          <a:xfrm>
            <a:off x="4299458" y="1266553"/>
            <a:ext cx="1572624" cy="1525245"/>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6723627" y="1711703"/>
                <a:ext cx="5240170" cy="687622"/>
              </a:xfrm>
              <a:prstGeom prst="rect">
                <a:avLst/>
              </a:prstGeom>
              <a:noFill/>
            </p:spPr>
            <p:txBody>
              <a:bodyPr wrap="none" lIns="0" tIns="0" rIns="0" bIns="0"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f>
                        <m:fPr>
                          <m:ctrlPr>
                            <a:rPr lang="en-US" sz="2353" i="1" smtClean="0">
                              <a:solidFill>
                                <a:schemeClr val="bg1"/>
                              </a:solidFill>
                              <a:latin typeface="Cambria Math" panose="02040503050406030204" pitchFamily="18" charset="0"/>
                            </a:rPr>
                          </m:ctrlPr>
                        </m:fPr>
                        <m:num>
                          <m:r>
                            <a:rPr lang="en-US" sz="2353" i="1">
                              <a:solidFill>
                                <a:schemeClr val="bg1"/>
                              </a:solidFill>
                              <a:latin typeface="Cambria Math" panose="02040503050406030204" pitchFamily="18" charset="0"/>
                            </a:rPr>
                            <m:t>1+1−1+1+1+1−1+1+1</m:t>
                          </m:r>
                        </m:num>
                        <m:den>
                          <m:r>
                            <a:rPr lang="en-US" sz="2353" i="1">
                              <a:solidFill>
                                <a:schemeClr val="bg1"/>
                              </a:solidFill>
                              <a:latin typeface="Cambria Math" panose="02040503050406030204" pitchFamily="18" charset="0"/>
                            </a:rPr>
                            <m:t>9</m:t>
                          </m:r>
                        </m:den>
                      </m:f>
                      <m:r>
                        <a:rPr lang="en-US" sz="2353" i="1">
                          <a:solidFill>
                            <a:schemeClr val="bg1"/>
                          </a:solidFill>
                          <a:latin typeface="Cambria Math" panose="02040503050406030204" pitchFamily="18" charset="0"/>
                        </a:rPr>
                        <m:t>=.55</m:t>
                      </m:r>
                    </m:oMath>
                  </m:oMathPara>
                </a14:m>
                <a:endParaRPr lang="en-US" sz="2353" dirty="0" err="1">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23627" y="1711703"/>
                <a:ext cx="5240170" cy="687622"/>
              </a:xfrm>
              <a:prstGeom prst="rect">
                <a:avLst/>
              </a:prstGeom>
              <a:blipFill>
                <a:blip r:embed="rId6"/>
                <a:stretch>
                  <a:fillRect t="-1770"/>
                </a:stretch>
              </a:blipFill>
            </p:spPr>
            <p:txBody>
              <a:bodyPr/>
              <a:lstStyle/>
              <a:p>
                <a:r>
                  <a:rPr lang="en-US">
                    <a:noFill/>
                  </a:rPr>
                  <a:t> </a:t>
                </a:r>
              </a:p>
            </p:txBody>
          </p:sp>
        </mc:Fallback>
      </mc:AlternateContent>
      <p:sp>
        <p:nvSpPr>
          <p:cNvPr id="13" name="Rectangle 12"/>
          <p:cNvSpPr/>
          <p:nvPr/>
        </p:nvSpPr>
        <p:spPr bwMode="auto">
          <a:xfrm>
            <a:off x="11399847" y="1801004"/>
            <a:ext cx="563950" cy="43276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4" name="Straight Connector 13"/>
          <p:cNvCxnSpPr/>
          <p:nvPr/>
        </p:nvCxnSpPr>
        <p:spPr>
          <a:xfrm flipH="1">
            <a:off x="9603307" y="2233767"/>
            <a:ext cx="2360490" cy="2614572"/>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9233487" y="1786796"/>
            <a:ext cx="2155745" cy="2763356"/>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8859977" y="4192175"/>
            <a:ext cx="1108295" cy="1029675"/>
          </a:xfrm>
          <a:prstGeom prst="rect">
            <a:avLst/>
          </a:prstGeom>
          <a:no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0" name="TextBox 19"/>
          <p:cNvSpPr txBox="1"/>
          <p:nvPr/>
        </p:nvSpPr>
        <p:spPr>
          <a:xfrm flipH="1">
            <a:off x="9084083" y="4474829"/>
            <a:ext cx="934089" cy="561211"/>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chemeClr val="bg1"/>
                </a:solidFill>
              </a:rPr>
              <a:t>.</a:t>
            </a:r>
            <a:r>
              <a:rPr lang="en-US" sz="1961" dirty="0">
                <a:solidFill>
                  <a:schemeClr val="bg1"/>
                </a:solidFill>
              </a:rPr>
              <a:t>55</a:t>
            </a:r>
            <a:endParaRPr lang="en-US" sz="1765" dirty="0">
              <a:solidFill>
                <a:schemeClr val="bg1"/>
              </a:solidFill>
            </a:endParaRPr>
          </a:p>
        </p:txBody>
      </p:sp>
      <p:pic>
        <p:nvPicPr>
          <p:cNvPr id="21" name="Picture 20"/>
          <p:cNvPicPr>
            <a:picLocks noChangeAspect="1"/>
          </p:cNvPicPr>
          <p:nvPr/>
        </p:nvPicPr>
        <p:blipFill>
          <a:blip r:embed="rId7"/>
          <a:stretch>
            <a:fillRect/>
          </a:stretch>
        </p:blipFill>
        <p:spPr>
          <a:xfrm>
            <a:off x="4287186" y="1267667"/>
            <a:ext cx="1584896" cy="1537147"/>
          </a:xfrm>
          <a:prstGeom prst="rect">
            <a:avLst/>
          </a:prstGeom>
        </p:spPr>
      </p:pic>
      <p:cxnSp>
        <p:nvCxnSpPr>
          <p:cNvPr id="28" name="Straight Connector 27"/>
          <p:cNvCxnSpPr>
            <a:stCxn id="16" idx="2"/>
            <a:endCxn id="7" idx="2"/>
          </p:cNvCxnSpPr>
          <p:nvPr/>
        </p:nvCxnSpPr>
        <p:spPr>
          <a:xfrm flipH="1">
            <a:off x="4525505" y="5221850"/>
            <a:ext cx="4888620" cy="12340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0"/>
            <a:endCxn id="7" idx="0"/>
          </p:cNvCxnSpPr>
          <p:nvPr/>
        </p:nvCxnSpPr>
        <p:spPr>
          <a:xfrm flipH="1">
            <a:off x="4525505" y="4192175"/>
            <a:ext cx="4888620" cy="32551"/>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623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523789" y="1113236"/>
            <a:ext cx="1239664" cy="1202316"/>
          </a:xfrm>
          <a:prstGeom prst="rect">
            <a:avLst/>
          </a:prstGeom>
        </p:spPr>
      </p:pic>
      <p:pic>
        <p:nvPicPr>
          <p:cNvPr id="25" name="Picture 24"/>
          <p:cNvPicPr>
            <a:picLocks noChangeAspect="1"/>
          </p:cNvPicPr>
          <p:nvPr/>
        </p:nvPicPr>
        <p:blipFill>
          <a:blip r:embed="rId3"/>
          <a:stretch>
            <a:fillRect/>
          </a:stretch>
        </p:blipFill>
        <p:spPr>
          <a:xfrm>
            <a:off x="1240365" y="2605172"/>
            <a:ext cx="3884052" cy="3765663"/>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Convolution: Trying every possible match</a:t>
            </a:r>
          </a:p>
        </p:txBody>
      </p:sp>
      <p:cxnSp>
        <p:nvCxnSpPr>
          <p:cNvPr id="19" name="Straight Arrow Connector 18"/>
          <p:cNvCxnSpPr/>
          <p:nvPr/>
        </p:nvCxnSpPr>
        <p:spPr>
          <a:xfrm>
            <a:off x="5498384" y="4474829"/>
            <a:ext cx="1494041" cy="0"/>
          </a:xfrm>
          <a:prstGeom prst="straightConnector1">
            <a:avLst/>
          </a:prstGeom>
          <a:ln w="7620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stretch>
            <a:fillRect/>
          </a:stretch>
        </p:blipFill>
        <p:spPr>
          <a:xfrm>
            <a:off x="7888850" y="3055489"/>
            <a:ext cx="2994523" cy="2913381"/>
          </a:xfrm>
          <a:prstGeom prst="rect">
            <a:avLst/>
          </a:prstGeom>
        </p:spPr>
      </p:pic>
    </p:spTree>
    <p:extLst>
      <p:ext uri="{BB962C8B-B14F-4D97-AF65-F5344CB8AC3E}">
        <p14:creationId xmlns:p14="http://schemas.microsoft.com/office/powerpoint/2010/main" val="285091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04910" y="3496620"/>
            <a:ext cx="1239664" cy="1202316"/>
          </a:xfrm>
          <a:prstGeom prst="rect">
            <a:avLst/>
          </a:prstGeom>
        </p:spPr>
      </p:pic>
      <p:pic>
        <p:nvPicPr>
          <p:cNvPr id="18" name="Picture 17"/>
          <p:cNvPicPr>
            <a:picLocks noChangeAspect="1"/>
          </p:cNvPicPr>
          <p:nvPr/>
        </p:nvPicPr>
        <p:blipFill>
          <a:blip r:embed="rId3"/>
          <a:stretch>
            <a:fillRect/>
          </a:stretch>
        </p:blipFill>
        <p:spPr>
          <a:xfrm>
            <a:off x="519005" y="2277394"/>
            <a:ext cx="3884585" cy="3766179"/>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Convolution: Trying every possible match</a:t>
            </a:r>
          </a:p>
        </p:txBody>
      </p:sp>
      <p:grpSp>
        <p:nvGrpSpPr>
          <p:cNvPr id="15" name="Group 14"/>
          <p:cNvGrpSpPr/>
          <p:nvPr/>
        </p:nvGrpSpPr>
        <p:grpSpPr>
          <a:xfrm>
            <a:off x="4647199" y="3877212"/>
            <a:ext cx="477674" cy="502912"/>
            <a:chOff x="4740385" y="3954462"/>
            <a:chExt cx="487252" cy="512996"/>
          </a:xfrm>
        </p:grpSpPr>
        <p:sp>
          <p:nvSpPr>
            <p:cNvPr id="3" name="Oval 2"/>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3" idx="1"/>
              <a:endCxn id="3"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7"/>
              <a:endCxn id="3"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6798201" y="3553282"/>
            <a:ext cx="44820"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chemeClr val="bg1"/>
                </a:solidFill>
              </a:rPr>
              <a:t>=</a:t>
            </a:r>
          </a:p>
        </p:txBody>
      </p:sp>
      <p:pic>
        <p:nvPicPr>
          <p:cNvPr id="19" name="Picture 18"/>
          <p:cNvPicPr>
            <a:picLocks noChangeAspect="1"/>
          </p:cNvPicPr>
          <p:nvPr/>
        </p:nvPicPr>
        <p:blipFill>
          <a:blip r:embed="rId4"/>
          <a:stretch>
            <a:fillRect/>
          </a:stretch>
        </p:blipFill>
        <p:spPr>
          <a:xfrm>
            <a:off x="7664744" y="2277393"/>
            <a:ext cx="3871072" cy="3766179"/>
          </a:xfrm>
          <a:prstGeom prst="rect">
            <a:avLst/>
          </a:prstGeom>
        </p:spPr>
      </p:pic>
    </p:spTree>
    <p:extLst>
      <p:ext uri="{BB962C8B-B14F-4D97-AF65-F5344CB8AC3E}">
        <p14:creationId xmlns:p14="http://schemas.microsoft.com/office/powerpoint/2010/main" val="223403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04910" y="1038534"/>
            <a:ext cx="1239664" cy="1202316"/>
          </a:xfrm>
          <a:prstGeom prst="rect">
            <a:avLst/>
          </a:prstGeom>
        </p:spPr>
      </p:pic>
      <p:pic>
        <p:nvPicPr>
          <p:cNvPr id="4" name="Picture 3"/>
          <p:cNvPicPr>
            <a:picLocks noChangeAspect="1"/>
          </p:cNvPicPr>
          <p:nvPr/>
        </p:nvPicPr>
        <p:blipFill>
          <a:blip r:embed="rId3"/>
          <a:stretch>
            <a:fillRect/>
          </a:stretch>
        </p:blipFill>
        <p:spPr>
          <a:xfrm>
            <a:off x="8252985" y="4698935"/>
            <a:ext cx="1876927" cy="1872891"/>
          </a:xfrm>
          <a:prstGeom prst="rect">
            <a:avLst/>
          </a:prstGeom>
        </p:spPr>
      </p:pic>
      <p:pic>
        <p:nvPicPr>
          <p:cNvPr id="6" name="Picture 5"/>
          <p:cNvPicPr>
            <a:picLocks noChangeAspect="1"/>
          </p:cNvPicPr>
          <p:nvPr/>
        </p:nvPicPr>
        <p:blipFill>
          <a:blip r:embed="rId4"/>
          <a:stretch>
            <a:fillRect/>
          </a:stretch>
        </p:blipFill>
        <p:spPr>
          <a:xfrm>
            <a:off x="1933567" y="4735463"/>
            <a:ext cx="1867552" cy="1810627"/>
          </a:xfrm>
          <a:prstGeom prst="rect">
            <a:avLst/>
          </a:prstGeom>
        </p:spPr>
      </p:pic>
      <p:sp>
        <p:nvSpPr>
          <p:cNvPr id="7" name="Oval 6"/>
          <p:cNvSpPr/>
          <p:nvPr/>
        </p:nvSpPr>
        <p:spPr bwMode="auto">
          <a:xfrm>
            <a:off x="3174041" y="3877212"/>
            <a:ext cx="477674" cy="502912"/>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7" idx="1"/>
            <a:endCxn id="7" idx="5"/>
          </p:cNvCxnSpPr>
          <p:nvPr/>
        </p:nvCxnSpPr>
        <p:spPr>
          <a:xfrm>
            <a:off x="3243995" y="3950863"/>
            <a:ext cx="337767" cy="355611"/>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3243995" y="3950863"/>
            <a:ext cx="337767" cy="355611"/>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47605" y="3130192"/>
            <a:ext cx="941245"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chemeClr val="bg1"/>
                </a:solidFill>
              </a:rPr>
              <a:t>=</a:t>
            </a:r>
          </a:p>
        </p:txBody>
      </p:sp>
      <p:pic>
        <p:nvPicPr>
          <p:cNvPr id="11" name="Picture 10"/>
          <p:cNvPicPr>
            <a:picLocks noChangeAspect="1"/>
          </p:cNvPicPr>
          <p:nvPr/>
        </p:nvPicPr>
        <p:blipFill>
          <a:blip r:embed="rId5"/>
          <a:stretch>
            <a:fillRect/>
          </a:stretch>
        </p:blipFill>
        <p:spPr>
          <a:xfrm>
            <a:off x="8252986" y="739726"/>
            <a:ext cx="1871870" cy="1821149"/>
          </a:xfrm>
          <a:prstGeom prst="rect">
            <a:avLst/>
          </a:prstGeom>
        </p:spPr>
      </p:pic>
      <p:pic>
        <p:nvPicPr>
          <p:cNvPr id="12" name="Picture 11"/>
          <p:cNvPicPr>
            <a:picLocks noChangeAspect="1"/>
          </p:cNvPicPr>
          <p:nvPr/>
        </p:nvPicPr>
        <p:blipFill>
          <a:blip r:embed="rId6"/>
          <a:stretch>
            <a:fillRect/>
          </a:stretch>
        </p:blipFill>
        <p:spPr>
          <a:xfrm>
            <a:off x="5423681" y="5065363"/>
            <a:ext cx="1239664" cy="1202316"/>
          </a:xfrm>
          <a:prstGeom prst="rect">
            <a:avLst/>
          </a:prstGeom>
        </p:spPr>
      </p:pic>
      <p:pic>
        <p:nvPicPr>
          <p:cNvPr id="13" name="Picture 12"/>
          <p:cNvPicPr>
            <a:picLocks noChangeAspect="1"/>
          </p:cNvPicPr>
          <p:nvPr/>
        </p:nvPicPr>
        <p:blipFill>
          <a:blip r:embed="rId7"/>
          <a:stretch>
            <a:fillRect/>
          </a:stretch>
        </p:blipFill>
        <p:spPr>
          <a:xfrm>
            <a:off x="5423681" y="3055490"/>
            <a:ext cx="1239664" cy="1202316"/>
          </a:xfrm>
          <a:prstGeom prst="rect">
            <a:avLst/>
          </a:prstGeom>
        </p:spPr>
      </p:pic>
      <p:pic>
        <p:nvPicPr>
          <p:cNvPr id="15" name="Picture 14"/>
          <p:cNvPicPr>
            <a:picLocks noChangeAspect="1"/>
          </p:cNvPicPr>
          <p:nvPr/>
        </p:nvPicPr>
        <p:blipFill>
          <a:blip r:embed="rId8"/>
          <a:stretch>
            <a:fillRect/>
          </a:stretch>
        </p:blipFill>
        <p:spPr>
          <a:xfrm>
            <a:off x="8252985" y="2681980"/>
            <a:ext cx="1871871" cy="1867845"/>
          </a:xfrm>
          <a:prstGeom prst="rect">
            <a:avLst/>
          </a:prstGeom>
        </p:spPr>
      </p:pic>
      <p:sp>
        <p:nvSpPr>
          <p:cNvPr id="16" name="TextBox 15"/>
          <p:cNvSpPr txBox="1"/>
          <p:nvPr/>
        </p:nvSpPr>
        <p:spPr>
          <a:xfrm>
            <a:off x="6947605" y="1113236"/>
            <a:ext cx="941245"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chemeClr val="bg1"/>
                </a:solidFill>
              </a:rPr>
              <a:t>=</a:t>
            </a:r>
          </a:p>
        </p:txBody>
      </p:sp>
      <p:sp>
        <p:nvSpPr>
          <p:cNvPr id="17" name="TextBox 16"/>
          <p:cNvSpPr txBox="1"/>
          <p:nvPr/>
        </p:nvSpPr>
        <p:spPr>
          <a:xfrm>
            <a:off x="6947605" y="5088658"/>
            <a:ext cx="941245"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chemeClr val="bg1"/>
                </a:solidFill>
              </a:rPr>
              <a:t>=</a:t>
            </a:r>
          </a:p>
        </p:txBody>
      </p:sp>
      <p:pic>
        <p:nvPicPr>
          <p:cNvPr id="18" name="Picture 17"/>
          <p:cNvPicPr>
            <a:picLocks noChangeAspect="1"/>
          </p:cNvPicPr>
          <p:nvPr/>
        </p:nvPicPr>
        <p:blipFill>
          <a:blip r:embed="rId4"/>
          <a:stretch>
            <a:fillRect/>
          </a:stretch>
        </p:blipFill>
        <p:spPr>
          <a:xfrm>
            <a:off x="1912684" y="2738904"/>
            <a:ext cx="1867552" cy="1810627"/>
          </a:xfrm>
          <a:prstGeom prst="rect">
            <a:avLst/>
          </a:prstGeom>
        </p:spPr>
      </p:pic>
      <p:pic>
        <p:nvPicPr>
          <p:cNvPr id="19" name="Picture 18"/>
          <p:cNvPicPr>
            <a:picLocks noChangeAspect="1"/>
          </p:cNvPicPr>
          <p:nvPr/>
        </p:nvPicPr>
        <p:blipFill>
          <a:blip r:embed="rId4"/>
          <a:stretch>
            <a:fillRect/>
          </a:stretch>
        </p:blipFill>
        <p:spPr>
          <a:xfrm>
            <a:off x="1916138" y="721948"/>
            <a:ext cx="1867552" cy="1810627"/>
          </a:xfrm>
          <a:prstGeom prst="rect">
            <a:avLst/>
          </a:prstGeom>
        </p:spPr>
      </p:pic>
      <p:grpSp>
        <p:nvGrpSpPr>
          <p:cNvPr id="22" name="Group 21"/>
          <p:cNvGrpSpPr/>
          <p:nvPr/>
        </p:nvGrpSpPr>
        <p:grpSpPr>
          <a:xfrm>
            <a:off x="4349059" y="1413939"/>
            <a:ext cx="477674" cy="502912"/>
            <a:chOff x="4740385" y="3954462"/>
            <a:chExt cx="487252" cy="512996"/>
          </a:xfrm>
        </p:grpSpPr>
        <p:sp>
          <p:nvSpPr>
            <p:cNvPr id="23" name="Oval 22"/>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4" name="Straight Connector 23"/>
            <p:cNvCxnSpPr>
              <a:stCxn id="23" idx="1"/>
              <a:endCxn id="23"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7"/>
              <a:endCxn id="23"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348391" y="3429000"/>
            <a:ext cx="477674" cy="502912"/>
            <a:chOff x="4740385" y="3954462"/>
            <a:chExt cx="487252" cy="512996"/>
          </a:xfrm>
        </p:grpSpPr>
        <p:sp>
          <p:nvSpPr>
            <p:cNvPr id="27" name="Oval 2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8" name="Straight Connector 27"/>
            <p:cNvCxnSpPr>
              <a:stCxn id="27" idx="1"/>
              <a:endCxn id="2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7"/>
              <a:endCxn id="2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348391" y="5391256"/>
            <a:ext cx="477674" cy="502912"/>
            <a:chOff x="4740385" y="3954462"/>
            <a:chExt cx="487252" cy="512996"/>
          </a:xfrm>
        </p:grpSpPr>
        <p:sp>
          <p:nvSpPr>
            <p:cNvPr id="31" name="Oval 30"/>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2" name="Straight Connector 31"/>
            <p:cNvCxnSpPr>
              <a:stCxn id="31" idx="1"/>
              <a:endCxn id="31"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1" idx="7"/>
              <a:endCxn id="31"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bwMode="auto">
          <a:xfrm>
            <a:off x="5404910" y="1038534"/>
            <a:ext cx="1239664" cy="1202316"/>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5" name="Rectangle 34"/>
          <p:cNvSpPr/>
          <p:nvPr/>
        </p:nvSpPr>
        <p:spPr bwMode="auto">
          <a:xfrm>
            <a:off x="5423681" y="3048407"/>
            <a:ext cx="1239664" cy="1202316"/>
          </a:xfrm>
          <a:prstGeom prst="rect">
            <a:avLst/>
          </a:prstGeom>
          <a:noFill/>
          <a:ln w="7620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6" name="Rectangle 35"/>
          <p:cNvSpPr/>
          <p:nvPr/>
        </p:nvSpPr>
        <p:spPr bwMode="auto">
          <a:xfrm>
            <a:off x="5423681" y="5065363"/>
            <a:ext cx="1239664" cy="1202316"/>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2154453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Hosted many webinars and corporate workshops on Azure Data Analytics &amp; Machine Learning. </a:t>
            </a: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Advanced Analytics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7.5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Azure Data Specialist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25000"/>
                  </a:schemeClr>
                </a:solidFill>
                <a:latin typeface="Impact" panose="020B0806030902050204" pitchFamily="34" charset="0"/>
              </a:rPr>
              <a:t>About Me</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645AC11-3C69-4839-BC1C-843EA7A14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493" y="1815905"/>
            <a:ext cx="2848538" cy="3065376"/>
          </a:xfrm>
          <a:prstGeom prst="rect">
            <a:avLst/>
          </a:prstGeom>
        </p:spPr>
      </p:pic>
      <p:sp>
        <p:nvSpPr>
          <p:cNvPr id="8" name="Title 7">
            <a:extLst>
              <a:ext uri="{FF2B5EF4-FFF2-40B4-BE49-F238E27FC236}">
                <a16:creationId xmlns:a16="http://schemas.microsoft.com/office/drawing/2014/main" id="{4800C807-2FDD-4EC5-9C6B-D90E7F34B19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1504794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Convolution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One image becomes a stack of filtered images</a:t>
            </a:r>
          </a:p>
        </p:txBody>
      </p:sp>
      <p:pic>
        <p:nvPicPr>
          <p:cNvPr id="5" name="Picture 4"/>
          <p:cNvPicPr>
            <a:picLocks noChangeAspect="1"/>
          </p:cNvPicPr>
          <p:nvPr/>
        </p:nvPicPr>
        <p:blipFill>
          <a:blip r:embed="rId2"/>
          <a:stretch>
            <a:fillRect/>
          </a:stretch>
        </p:blipFill>
        <p:spPr>
          <a:xfrm>
            <a:off x="7963552" y="4664573"/>
            <a:ext cx="1080276" cy="1077954"/>
          </a:xfrm>
          <a:prstGeom prst="rect">
            <a:avLst/>
          </a:prstGeom>
        </p:spPr>
      </p:pic>
      <p:pic>
        <p:nvPicPr>
          <p:cNvPr id="6" name="Picture 5"/>
          <p:cNvPicPr>
            <a:picLocks noChangeAspect="1"/>
          </p:cNvPicPr>
          <p:nvPr/>
        </p:nvPicPr>
        <p:blipFill>
          <a:blip r:embed="rId3"/>
          <a:stretch>
            <a:fillRect/>
          </a:stretch>
        </p:blipFill>
        <p:spPr>
          <a:xfrm>
            <a:off x="5353198" y="2557807"/>
            <a:ext cx="713496" cy="692000"/>
          </a:xfrm>
          <a:prstGeom prst="rect">
            <a:avLst/>
          </a:prstGeom>
        </p:spPr>
      </p:pic>
      <p:pic>
        <p:nvPicPr>
          <p:cNvPr id="12" name="Picture 11"/>
          <p:cNvPicPr>
            <a:picLocks noChangeAspect="1"/>
          </p:cNvPicPr>
          <p:nvPr/>
        </p:nvPicPr>
        <p:blipFill>
          <a:blip r:embed="rId4"/>
          <a:stretch>
            <a:fillRect/>
          </a:stretch>
        </p:blipFill>
        <p:spPr>
          <a:xfrm>
            <a:off x="7963552" y="2385826"/>
            <a:ext cx="1077366" cy="1048173"/>
          </a:xfrm>
          <a:prstGeom prst="rect">
            <a:avLst/>
          </a:prstGeom>
        </p:spPr>
      </p:pic>
      <p:pic>
        <p:nvPicPr>
          <p:cNvPr id="13" name="Picture 12"/>
          <p:cNvPicPr>
            <a:picLocks noChangeAspect="1"/>
          </p:cNvPicPr>
          <p:nvPr/>
        </p:nvPicPr>
        <p:blipFill>
          <a:blip r:embed="rId5"/>
          <a:stretch>
            <a:fillRect/>
          </a:stretch>
        </p:blipFill>
        <p:spPr>
          <a:xfrm>
            <a:off x="5364003" y="4875472"/>
            <a:ext cx="713496" cy="692000"/>
          </a:xfrm>
          <a:prstGeom prst="rect">
            <a:avLst/>
          </a:prstGeom>
        </p:spPr>
      </p:pic>
      <p:pic>
        <p:nvPicPr>
          <p:cNvPr id="14" name="Picture 13"/>
          <p:cNvPicPr>
            <a:picLocks noChangeAspect="1"/>
          </p:cNvPicPr>
          <p:nvPr/>
        </p:nvPicPr>
        <p:blipFill>
          <a:blip r:embed="rId6"/>
          <a:stretch>
            <a:fillRect/>
          </a:stretch>
        </p:blipFill>
        <p:spPr>
          <a:xfrm>
            <a:off x="5364003" y="3718677"/>
            <a:ext cx="713496" cy="692000"/>
          </a:xfrm>
          <a:prstGeom prst="rect">
            <a:avLst/>
          </a:prstGeom>
        </p:spPr>
      </p:pic>
      <p:pic>
        <p:nvPicPr>
          <p:cNvPr id="15" name="Picture 14"/>
          <p:cNvPicPr>
            <a:picLocks noChangeAspect="1"/>
          </p:cNvPicPr>
          <p:nvPr/>
        </p:nvPicPr>
        <p:blipFill>
          <a:blip r:embed="rId7"/>
          <a:stretch>
            <a:fillRect/>
          </a:stretch>
        </p:blipFill>
        <p:spPr>
          <a:xfrm>
            <a:off x="7963551" y="3503702"/>
            <a:ext cx="1077367" cy="1075049"/>
          </a:xfrm>
          <a:prstGeom prst="rect">
            <a:avLst/>
          </a:prstGeom>
        </p:spPr>
      </p:pic>
      <p:pic>
        <p:nvPicPr>
          <p:cNvPr id="18" name="Picture 17"/>
          <p:cNvPicPr>
            <a:picLocks noChangeAspect="1"/>
          </p:cNvPicPr>
          <p:nvPr/>
        </p:nvPicPr>
        <p:blipFill>
          <a:blip r:embed="rId8"/>
          <a:stretch>
            <a:fillRect/>
          </a:stretch>
        </p:blipFill>
        <p:spPr>
          <a:xfrm>
            <a:off x="2257143" y="3536465"/>
            <a:ext cx="1074880" cy="1042117"/>
          </a:xfrm>
          <a:prstGeom prst="rect">
            <a:avLst/>
          </a:prstGeom>
        </p:spPr>
      </p:pic>
      <p:grpSp>
        <p:nvGrpSpPr>
          <p:cNvPr id="21" name="Group 20"/>
          <p:cNvGrpSpPr/>
          <p:nvPr/>
        </p:nvGrpSpPr>
        <p:grpSpPr>
          <a:xfrm>
            <a:off x="4745113" y="3933654"/>
            <a:ext cx="274928" cy="289454"/>
            <a:chOff x="4740385" y="3954462"/>
            <a:chExt cx="487252" cy="512996"/>
          </a:xfrm>
        </p:grpSpPr>
        <p:sp>
          <p:nvSpPr>
            <p:cNvPr id="29" name="Oval 28"/>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0" name="Straight Connector 29"/>
            <p:cNvCxnSpPr>
              <a:stCxn id="29" idx="1"/>
              <a:endCxn id="29"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9" idx="7"/>
              <a:endCxn id="29"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auto">
          <a:xfrm>
            <a:off x="5353198" y="2557807"/>
            <a:ext cx="713496" cy="692000"/>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4" name="Rectangle 23"/>
          <p:cNvSpPr/>
          <p:nvPr/>
        </p:nvSpPr>
        <p:spPr bwMode="auto">
          <a:xfrm>
            <a:off x="5364003" y="3714601"/>
            <a:ext cx="713496" cy="692000"/>
          </a:xfrm>
          <a:prstGeom prst="rect">
            <a:avLst/>
          </a:prstGeom>
          <a:noFill/>
          <a:ln w="7620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5" name="Rectangle 24"/>
          <p:cNvSpPr/>
          <p:nvPr/>
        </p:nvSpPr>
        <p:spPr bwMode="auto">
          <a:xfrm>
            <a:off x="5364003" y="4875472"/>
            <a:ext cx="713496" cy="692000"/>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5" name="Rectangle 34"/>
          <p:cNvSpPr/>
          <p:nvPr/>
        </p:nvSpPr>
        <p:spPr bwMode="auto">
          <a:xfrm>
            <a:off x="4463758" y="2385826"/>
            <a:ext cx="2091658"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6" name="Straight Arrow Connector 35"/>
          <p:cNvCxnSpPr/>
          <p:nvPr/>
        </p:nvCxnSpPr>
        <p:spPr>
          <a:xfrm>
            <a:off x="3481427" y="4026617"/>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768318" y="4064843"/>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751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Convolution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One image becomes a stack of filtered images</a:t>
            </a:r>
          </a:p>
        </p:txBody>
      </p:sp>
      <p:pic>
        <p:nvPicPr>
          <p:cNvPr id="5" name="Picture 4"/>
          <p:cNvPicPr>
            <a:picLocks noChangeAspect="1"/>
          </p:cNvPicPr>
          <p:nvPr/>
        </p:nvPicPr>
        <p:blipFill>
          <a:blip r:embed="rId2"/>
          <a:stretch>
            <a:fillRect/>
          </a:stretch>
        </p:blipFill>
        <p:spPr>
          <a:xfrm>
            <a:off x="7216531" y="4664573"/>
            <a:ext cx="1080276" cy="1077954"/>
          </a:xfrm>
          <a:prstGeom prst="rect">
            <a:avLst/>
          </a:prstGeom>
        </p:spPr>
      </p:pic>
      <p:pic>
        <p:nvPicPr>
          <p:cNvPr id="12" name="Picture 11"/>
          <p:cNvPicPr>
            <a:picLocks noChangeAspect="1"/>
          </p:cNvPicPr>
          <p:nvPr/>
        </p:nvPicPr>
        <p:blipFill>
          <a:blip r:embed="rId3"/>
          <a:stretch>
            <a:fillRect/>
          </a:stretch>
        </p:blipFill>
        <p:spPr>
          <a:xfrm>
            <a:off x="7216531" y="2385826"/>
            <a:ext cx="1077366" cy="1048173"/>
          </a:xfrm>
          <a:prstGeom prst="rect">
            <a:avLst/>
          </a:prstGeom>
        </p:spPr>
      </p:pic>
      <p:pic>
        <p:nvPicPr>
          <p:cNvPr id="15" name="Picture 14"/>
          <p:cNvPicPr>
            <a:picLocks noChangeAspect="1"/>
          </p:cNvPicPr>
          <p:nvPr/>
        </p:nvPicPr>
        <p:blipFill>
          <a:blip r:embed="rId4"/>
          <a:stretch>
            <a:fillRect/>
          </a:stretch>
        </p:blipFill>
        <p:spPr>
          <a:xfrm>
            <a:off x="7216531" y="3503702"/>
            <a:ext cx="1077367" cy="1075049"/>
          </a:xfrm>
          <a:prstGeom prst="rect">
            <a:avLst/>
          </a:prstGeom>
        </p:spPr>
      </p:pic>
      <p:pic>
        <p:nvPicPr>
          <p:cNvPr id="18" name="Picture 17"/>
          <p:cNvPicPr>
            <a:picLocks noChangeAspect="1"/>
          </p:cNvPicPr>
          <p:nvPr/>
        </p:nvPicPr>
        <p:blipFill>
          <a:blip r:embed="rId5"/>
          <a:stretch>
            <a:fillRect/>
          </a:stretch>
        </p:blipFill>
        <p:spPr>
          <a:xfrm>
            <a:off x="2780058" y="3536465"/>
            <a:ext cx="1074880" cy="1042117"/>
          </a:xfrm>
          <a:prstGeom prst="rect">
            <a:avLst/>
          </a:prstGeom>
        </p:spPr>
      </p:pic>
      <p:grpSp>
        <p:nvGrpSpPr>
          <p:cNvPr id="21" name="Group 20"/>
          <p:cNvGrpSpPr/>
          <p:nvPr/>
        </p:nvGrpSpPr>
        <p:grpSpPr>
          <a:xfrm>
            <a:off x="5085991" y="3647403"/>
            <a:ext cx="785903" cy="827426"/>
            <a:chOff x="4740385" y="3954462"/>
            <a:chExt cx="487252" cy="512996"/>
          </a:xfrm>
        </p:grpSpPr>
        <p:sp>
          <p:nvSpPr>
            <p:cNvPr id="29" name="Oval 28"/>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0" name="Straight Connector 29"/>
            <p:cNvCxnSpPr>
              <a:stCxn id="29" idx="1"/>
              <a:endCxn id="29"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9" idx="7"/>
              <a:endCxn id="29"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bwMode="auto">
          <a:xfrm>
            <a:off x="4463758" y="2385826"/>
            <a:ext cx="2091658"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836187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Pooling: Shrinking the image stack</a:t>
            </a:r>
          </a:p>
        </p:txBody>
      </p:sp>
      <p:sp>
        <p:nvSpPr>
          <p:cNvPr id="4" name="Text Placeholder 3"/>
          <p:cNvSpPr>
            <a:spLocks noGrp="1"/>
          </p:cNvSpPr>
          <p:nvPr>
            <p:ph type="body" sz="quarter" idx="4294967295"/>
          </p:nvPr>
        </p:nvSpPr>
        <p:spPr>
          <a:xfrm>
            <a:off x="0" y="1189038"/>
            <a:ext cx="11652250" cy="2717603"/>
          </a:xfrm>
        </p:spPr>
        <p:txBody>
          <a:bodyPr/>
          <a:lstStyle/>
          <a:p>
            <a:pPr marL="728314" indent="-728314">
              <a:buAutoNum type="arabicPeriod"/>
            </a:pPr>
            <a:r>
              <a:rPr lang="en-US" dirty="0">
                <a:solidFill>
                  <a:schemeClr val="bg1"/>
                </a:solidFill>
              </a:rPr>
              <a:t>Pick a window size (usually 2 or 3).</a:t>
            </a:r>
          </a:p>
          <a:p>
            <a:pPr marL="728314" indent="-728314">
              <a:buAutoNum type="arabicPeriod"/>
            </a:pPr>
            <a:r>
              <a:rPr lang="en-US" dirty="0">
                <a:solidFill>
                  <a:schemeClr val="bg1"/>
                </a:solidFill>
              </a:rPr>
              <a:t>Pick a stride (usually 2).</a:t>
            </a:r>
          </a:p>
          <a:p>
            <a:pPr marL="728314" indent="-728314">
              <a:buAutoNum type="arabicPeriod"/>
            </a:pPr>
            <a:r>
              <a:rPr lang="en-US" dirty="0">
                <a:solidFill>
                  <a:schemeClr val="bg1"/>
                </a:solidFill>
              </a:rPr>
              <a:t>Walk your window across your filtered images.</a:t>
            </a:r>
          </a:p>
          <a:p>
            <a:pPr marL="728314" indent="-728314">
              <a:buAutoNum type="arabicPeriod"/>
            </a:pPr>
            <a:r>
              <a:rPr lang="en-US" dirty="0">
                <a:solidFill>
                  <a:schemeClr val="bg1"/>
                </a:solidFill>
              </a:rPr>
              <a:t>From each window, take the maximum value.</a:t>
            </a:r>
          </a:p>
        </p:txBody>
      </p:sp>
    </p:spTree>
    <p:extLst>
      <p:ext uri="{BB962C8B-B14F-4D97-AF65-F5344CB8AC3E}">
        <p14:creationId xmlns:p14="http://schemas.microsoft.com/office/powerpoint/2010/main" val="262110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8021201" y="2455435"/>
            <a:ext cx="2482221" cy="2476882"/>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1016259"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sp>
        <p:nvSpPr>
          <p:cNvPr id="8" name="TextBox 7"/>
          <p:cNvSpPr txBox="1"/>
          <p:nvPr/>
        </p:nvSpPr>
        <p:spPr>
          <a:xfrm>
            <a:off x="5348980" y="934669"/>
            <a:ext cx="1677410"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maximum</a:t>
            </a:r>
          </a:p>
        </p:txBody>
      </p:sp>
      <p:cxnSp>
        <p:nvCxnSpPr>
          <p:cNvPr id="10" name="Straight Arrow Connector 9"/>
          <p:cNvCxnSpPr>
            <a:stCxn id="7" idx="3"/>
          </p:cNvCxnSpPr>
          <p:nvPr/>
        </p:nvCxnSpPr>
        <p:spPr>
          <a:xfrm flipV="1">
            <a:off x="2136790" y="1412044"/>
            <a:ext cx="3212189" cy="971127"/>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98805" y="1550192"/>
            <a:ext cx="1239449" cy="90768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62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001328" y="2456990"/>
            <a:ext cx="2502094" cy="2496713"/>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2136790"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sp>
        <p:nvSpPr>
          <p:cNvPr id="8" name="TextBox 7"/>
          <p:cNvSpPr txBox="1"/>
          <p:nvPr/>
        </p:nvSpPr>
        <p:spPr>
          <a:xfrm>
            <a:off x="5348980" y="934669"/>
            <a:ext cx="1677410"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maximum</a:t>
            </a:r>
          </a:p>
        </p:txBody>
      </p:sp>
      <p:cxnSp>
        <p:nvCxnSpPr>
          <p:cNvPr id="10" name="Straight Arrow Connector 9"/>
          <p:cNvCxnSpPr>
            <a:stCxn id="7" idx="3"/>
          </p:cNvCxnSpPr>
          <p:nvPr/>
        </p:nvCxnSpPr>
        <p:spPr>
          <a:xfrm flipV="1">
            <a:off x="3257322" y="1486746"/>
            <a:ext cx="2390466" cy="896425"/>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98805" y="1550192"/>
            <a:ext cx="1911768" cy="90524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648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8038254" y="2455434"/>
            <a:ext cx="2465168" cy="2459867"/>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3182619"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sp>
        <p:nvSpPr>
          <p:cNvPr id="8" name="TextBox 7"/>
          <p:cNvSpPr txBox="1"/>
          <p:nvPr/>
        </p:nvSpPr>
        <p:spPr>
          <a:xfrm>
            <a:off x="5348980" y="934669"/>
            <a:ext cx="1677410"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maximum</a:t>
            </a:r>
          </a:p>
        </p:txBody>
      </p:sp>
      <p:cxnSp>
        <p:nvCxnSpPr>
          <p:cNvPr id="10" name="Straight Arrow Connector 9"/>
          <p:cNvCxnSpPr>
            <a:stCxn id="7" idx="3"/>
          </p:cNvCxnSpPr>
          <p:nvPr/>
        </p:nvCxnSpPr>
        <p:spPr>
          <a:xfrm flipV="1">
            <a:off x="4303151" y="1486746"/>
            <a:ext cx="1419339" cy="896425"/>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26390" y="1412044"/>
            <a:ext cx="2431203" cy="1043390"/>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937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020817" y="2455433"/>
            <a:ext cx="2482606" cy="2477267"/>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4303150"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sp>
        <p:nvSpPr>
          <p:cNvPr id="8" name="TextBox 7"/>
          <p:cNvSpPr txBox="1"/>
          <p:nvPr/>
        </p:nvSpPr>
        <p:spPr>
          <a:xfrm>
            <a:off x="5348980" y="934669"/>
            <a:ext cx="1677410"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maximum</a:t>
            </a:r>
          </a:p>
        </p:txBody>
      </p:sp>
      <p:cxnSp>
        <p:nvCxnSpPr>
          <p:cNvPr id="10" name="Straight Arrow Connector 9"/>
          <p:cNvCxnSpPr>
            <a:stCxn id="7" idx="0"/>
          </p:cNvCxnSpPr>
          <p:nvPr/>
        </p:nvCxnSpPr>
        <p:spPr>
          <a:xfrm flipV="1">
            <a:off x="4863417" y="1487083"/>
            <a:ext cx="595923" cy="373174"/>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26390" y="1369842"/>
            <a:ext cx="2954116" cy="108559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712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038254" y="2456990"/>
            <a:ext cx="2460263" cy="2454972"/>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1016259" y="2906086"/>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sp>
        <p:nvSpPr>
          <p:cNvPr id="8" name="TextBox 7"/>
          <p:cNvSpPr txBox="1"/>
          <p:nvPr/>
        </p:nvSpPr>
        <p:spPr>
          <a:xfrm>
            <a:off x="5348980" y="934669"/>
            <a:ext cx="1677410"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maximum</a:t>
            </a:r>
          </a:p>
        </p:txBody>
      </p:sp>
      <p:cxnSp>
        <p:nvCxnSpPr>
          <p:cNvPr id="10" name="Straight Arrow Connector 9"/>
          <p:cNvCxnSpPr>
            <a:stCxn id="7" idx="3"/>
          </p:cNvCxnSpPr>
          <p:nvPr/>
        </p:nvCxnSpPr>
        <p:spPr>
          <a:xfrm flipV="1">
            <a:off x="2136790" y="1486746"/>
            <a:ext cx="3361593" cy="1942254"/>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98805" y="1550191"/>
            <a:ext cx="1222396" cy="165470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368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38254" y="2457873"/>
            <a:ext cx="2465168" cy="2459867"/>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sp>
        <p:nvSpPr>
          <p:cNvPr id="8" name="TextBox 7"/>
          <p:cNvSpPr txBox="1"/>
          <p:nvPr/>
        </p:nvSpPr>
        <p:spPr>
          <a:xfrm>
            <a:off x="5419019" y="2906085"/>
            <a:ext cx="2026281"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max pooling</a:t>
            </a:r>
          </a:p>
        </p:txBody>
      </p:sp>
      <p:sp>
        <p:nvSpPr>
          <p:cNvPr id="14" name="Isosceles Triangle 13"/>
          <p:cNvSpPr/>
          <p:nvPr/>
        </p:nvSpPr>
        <p:spPr bwMode="auto">
          <a:xfrm rot="5400000">
            <a:off x="6320106" y="2308469"/>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2170975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62778" y="793877"/>
            <a:ext cx="1716538" cy="1712846"/>
          </a:xfrm>
          <a:prstGeom prst="rect">
            <a:avLst/>
          </a:prstGeom>
        </p:spPr>
      </p:pic>
      <p:pic>
        <p:nvPicPr>
          <p:cNvPr id="12" name="Picture 11"/>
          <p:cNvPicPr>
            <a:picLocks noChangeAspect="1"/>
          </p:cNvPicPr>
          <p:nvPr/>
        </p:nvPicPr>
        <p:blipFill>
          <a:blip r:embed="rId3"/>
          <a:stretch>
            <a:fillRect/>
          </a:stretch>
        </p:blipFill>
        <p:spPr>
          <a:xfrm>
            <a:off x="2585003" y="4698935"/>
            <a:ext cx="1876927" cy="1872891"/>
          </a:xfrm>
          <a:prstGeom prst="rect">
            <a:avLst/>
          </a:prstGeom>
        </p:spPr>
      </p:pic>
      <p:pic>
        <p:nvPicPr>
          <p:cNvPr id="13" name="Picture 12"/>
          <p:cNvPicPr>
            <a:picLocks noChangeAspect="1"/>
          </p:cNvPicPr>
          <p:nvPr/>
        </p:nvPicPr>
        <p:blipFill>
          <a:blip r:embed="rId4"/>
          <a:stretch>
            <a:fillRect/>
          </a:stretch>
        </p:blipFill>
        <p:spPr>
          <a:xfrm>
            <a:off x="2585004" y="739726"/>
            <a:ext cx="1871870" cy="1821149"/>
          </a:xfrm>
          <a:prstGeom prst="rect">
            <a:avLst/>
          </a:prstGeom>
        </p:spPr>
      </p:pic>
      <p:pic>
        <p:nvPicPr>
          <p:cNvPr id="14" name="Picture 13"/>
          <p:cNvPicPr>
            <a:picLocks noChangeAspect="1"/>
          </p:cNvPicPr>
          <p:nvPr/>
        </p:nvPicPr>
        <p:blipFill>
          <a:blip r:embed="rId5"/>
          <a:stretch>
            <a:fillRect/>
          </a:stretch>
        </p:blipFill>
        <p:spPr>
          <a:xfrm>
            <a:off x="2585003" y="2681980"/>
            <a:ext cx="1871871" cy="1867845"/>
          </a:xfrm>
          <a:prstGeom prst="rect">
            <a:avLst/>
          </a:prstGeom>
        </p:spPr>
      </p:pic>
      <p:pic>
        <p:nvPicPr>
          <p:cNvPr id="6" name="Picture 5"/>
          <p:cNvPicPr>
            <a:picLocks noChangeAspect="1"/>
          </p:cNvPicPr>
          <p:nvPr/>
        </p:nvPicPr>
        <p:blipFill>
          <a:blip r:embed="rId6"/>
          <a:stretch>
            <a:fillRect/>
          </a:stretch>
        </p:blipFill>
        <p:spPr>
          <a:xfrm>
            <a:off x="8550996" y="4778957"/>
            <a:ext cx="1716538" cy="1712846"/>
          </a:xfrm>
          <a:prstGeom prst="rect">
            <a:avLst/>
          </a:prstGeom>
        </p:spPr>
      </p:pic>
      <p:pic>
        <p:nvPicPr>
          <p:cNvPr id="15" name="Picture 14"/>
          <p:cNvPicPr>
            <a:picLocks noChangeAspect="1"/>
          </p:cNvPicPr>
          <p:nvPr/>
        </p:nvPicPr>
        <p:blipFill>
          <a:blip r:embed="rId7"/>
          <a:stretch>
            <a:fillRect/>
          </a:stretch>
        </p:blipFill>
        <p:spPr>
          <a:xfrm>
            <a:off x="8562266" y="2759222"/>
            <a:ext cx="1717051" cy="1713358"/>
          </a:xfrm>
          <a:prstGeom prst="rect">
            <a:avLst/>
          </a:prstGeom>
        </p:spPr>
      </p:pic>
      <p:sp>
        <p:nvSpPr>
          <p:cNvPr id="19" name="Isosceles Triangle 18"/>
          <p:cNvSpPr/>
          <p:nvPr/>
        </p:nvSpPr>
        <p:spPr bwMode="auto">
          <a:xfrm rot="5400000">
            <a:off x="6320106" y="268311"/>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0" name="Isosceles Triangle 19"/>
          <p:cNvSpPr/>
          <p:nvPr/>
        </p:nvSpPr>
        <p:spPr bwMode="auto">
          <a:xfrm rot="5400000">
            <a:off x="6320106" y="2233767"/>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1" name="Isosceles Triangle 20"/>
          <p:cNvSpPr/>
          <p:nvPr/>
        </p:nvSpPr>
        <p:spPr bwMode="auto">
          <a:xfrm rot="5400000">
            <a:off x="6320106" y="4250723"/>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52477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882" dirty="0"/>
              <a:t>How it Works:</a:t>
            </a:r>
            <a:br>
              <a:rPr lang="en-US" dirty="0"/>
            </a:br>
            <a:r>
              <a:rPr lang="en-US" dirty="0"/>
              <a:t>Convolutional Neural Networks</a:t>
            </a:r>
          </a:p>
        </p:txBody>
      </p:sp>
      <p:sp>
        <p:nvSpPr>
          <p:cNvPr id="2" name="Text Placeholder 1">
            <a:extLst>
              <a:ext uri="{FF2B5EF4-FFF2-40B4-BE49-F238E27FC236}">
                <a16:creationId xmlns:a16="http://schemas.microsoft.com/office/drawing/2014/main" id="{ED6BB06B-0D7D-4F29-B4D2-69956992E19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47939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Pooling layer</a:t>
            </a:r>
          </a:p>
        </p:txBody>
      </p:sp>
      <p:sp>
        <p:nvSpPr>
          <p:cNvPr id="3" name="Text Placeholder 2"/>
          <p:cNvSpPr>
            <a:spLocks noGrp="1"/>
          </p:cNvSpPr>
          <p:nvPr>
            <p:ph type="body" sz="quarter" idx="4294967295"/>
          </p:nvPr>
        </p:nvSpPr>
        <p:spPr>
          <a:xfrm>
            <a:off x="0" y="1189038"/>
            <a:ext cx="11652250" cy="1270220"/>
          </a:xfrm>
        </p:spPr>
        <p:txBody>
          <a:bodyPr/>
          <a:lstStyle/>
          <a:p>
            <a:r>
              <a:rPr lang="en-US" dirty="0">
                <a:solidFill>
                  <a:schemeClr val="bg1"/>
                </a:solidFill>
              </a:rPr>
              <a:t>A stack of images becomes a stack of smaller images.</a:t>
            </a:r>
          </a:p>
        </p:txBody>
      </p:sp>
      <p:pic>
        <p:nvPicPr>
          <p:cNvPr id="14" name="Picture 13"/>
          <p:cNvPicPr>
            <a:picLocks noChangeAspect="1"/>
          </p:cNvPicPr>
          <p:nvPr/>
        </p:nvPicPr>
        <p:blipFill>
          <a:blip r:embed="rId2"/>
          <a:stretch>
            <a:fillRect/>
          </a:stretch>
        </p:blipFill>
        <p:spPr>
          <a:xfrm>
            <a:off x="7267746" y="2270096"/>
            <a:ext cx="1151607" cy="1149130"/>
          </a:xfrm>
          <a:prstGeom prst="rect">
            <a:avLst/>
          </a:prstGeom>
        </p:spPr>
      </p:pic>
      <p:pic>
        <p:nvPicPr>
          <p:cNvPr id="15" name="Picture 14"/>
          <p:cNvPicPr>
            <a:picLocks noChangeAspect="1"/>
          </p:cNvPicPr>
          <p:nvPr/>
        </p:nvPicPr>
        <p:blipFill>
          <a:blip r:embed="rId3"/>
          <a:stretch>
            <a:fillRect/>
          </a:stretch>
        </p:blipFill>
        <p:spPr>
          <a:xfrm>
            <a:off x="3257322" y="4889958"/>
            <a:ext cx="1259209" cy="1256502"/>
          </a:xfrm>
          <a:prstGeom prst="rect">
            <a:avLst/>
          </a:prstGeom>
        </p:spPr>
      </p:pic>
      <p:pic>
        <p:nvPicPr>
          <p:cNvPr id="16" name="Picture 15"/>
          <p:cNvPicPr>
            <a:picLocks noChangeAspect="1"/>
          </p:cNvPicPr>
          <p:nvPr/>
        </p:nvPicPr>
        <p:blipFill>
          <a:blip r:embed="rId4"/>
          <a:stretch>
            <a:fillRect/>
          </a:stretch>
        </p:blipFill>
        <p:spPr>
          <a:xfrm>
            <a:off x="3257323" y="2233767"/>
            <a:ext cx="1255817" cy="1221790"/>
          </a:xfrm>
          <a:prstGeom prst="rect">
            <a:avLst/>
          </a:prstGeom>
        </p:spPr>
      </p:pic>
      <p:pic>
        <p:nvPicPr>
          <p:cNvPr id="17" name="Picture 16"/>
          <p:cNvPicPr>
            <a:picLocks noChangeAspect="1"/>
          </p:cNvPicPr>
          <p:nvPr/>
        </p:nvPicPr>
        <p:blipFill>
          <a:blip r:embed="rId5"/>
          <a:stretch>
            <a:fillRect/>
          </a:stretch>
        </p:blipFill>
        <p:spPr>
          <a:xfrm>
            <a:off x="3257322" y="3536804"/>
            <a:ext cx="1255818" cy="1253116"/>
          </a:xfrm>
          <a:prstGeom prst="rect">
            <a:avLst/>
          </a:prstGeom>
        </p:spPr>
      </p:pic>
      <p:pic>
        <p:nvPicPr>
          <p:cNvPr id="18" name="Picture 17"/>
          <p:cNvPicPr>
            <a:picLocks noChangeAspect="1"/>
          </p:cNvPicPr>
          <p:nvPr/>
        </p:nvPicPr>
        <p:blipFill>
          <a:blip r:embed="rId6"/>
          <a:stretch>
            <a:fillRect/>
          </a:stretch>
        </p:blipFill>
        <p:spPr>
          <a:xfrm>
            <a:off x="7259842" y="4943643"/>
            <a:ext cx="1151607" cy="1149130"/>
          </a:xfrm>
          <a:prstGeom prst="rect">
            <a:avLst/>
          </a:prstGeom>
        </p:spPr>
      </p:pic>
      <p:pic>
        <p:nvPicPr>
          <p:cNvPr id="19" name="Picture 18"/>
          <p:cNvPicPr>
            <a:picLocks noChangeAspect="1"/>
          </p:cNvPicPr>
          <p:nvPr/>
        </p:nvPicPr>
        <p:blipFill>
          <a:blip r:embed="rId7"/>
          <a:stretch>
            <a:fillRect/>
          </a:stretch>
        </p:blipFill>
        <p:spPr>
          <a:xfrm>
            <a:off x="7267402" y="3588625"/>
            <a:ext cx="1151950" cy="1149473"/>
          </a:xfrm>
          <a:prstGeom prst="rect">
            <a:avLst/>
          </a:prstGeom>
        </p:spPr>
      </p:pic>
      <p:sp>
        <p:nvSpPr>
          <p:cNvPr id="20" name="Isosceles Triangle 19"/>
          <p:cNvSpPr/>
          <p:nvPr/>
        </p:nvSpPr>
        <p:spPr bwMode="auto">
          <a:xfrm rot="5400000">
            <a:off x="5752943" y="3405505"/>
            <a:ext cx="332490" cy="1496203"/>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1" name="Rectangle 20"/>
          <p:cNvSpPr/>
          <p:nvPr/>
        </p:nvSpPr>
        <p:spPr bwMode="auto">
          <a:xfrm>
            <a:off x="4838597" y="2247483"/>
            <a:ext cx="2084087" cy="3895367"/>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270924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Normalization</a:t>
            </a:r>
          </a:p>
        </p:txBody>
      </p:sp>
      <p:sp>
        <p:nvSpPr>
          <p:cNvPr id="3" name="Text Placeholder 2"/>
          <p:cNvSpPr>
            <a:spLocks noGrp="1"/>
          </p:cNvSpPr>
          <p:nvPr>
            <p:ph type="body" sz="quarter" idx="4294967295"/>
          </p:nvPr>
        </p:nvSpPr>
        <p:spPr>
          <a:xfrm>
            <a:off x="0" y="1189038"/>
            <a:ext cx="11652250" cy="1933606"/>
          </a:xfrm>
        </p:spPr>
        <p:txBody>
          <a:bodyPr/>
          <a:lstStyle/>
          <a:p>
            <a:r>
              <a:rPr lang="en-US" dirty="0">
                <a:solidFill>
                  <a:schemeClr val="bg1"/>
                </a:solidFill>
              </a:rPr>
              <a:t>Keep the math from breaking by tweaking each of the values just a bit.</a:t>
            </a:r>
          </a:p>
          <a:p>
            <a:r>
              <a:rPr lang="en-US" dirty="0">
                <a:solidFill>
                  <a:schemeClr val="bg1"/>
                </a:solidFill>
              </a:rPr>
              <a:t>Change everything negative to zero.</a:t>
            </a:r>
          </a:p>
        </p:txBody>
      </p:sp>
    </p:spTree>
    <p:extLst>
      <p:ext uri="{BB962C8B-B14F-4D97-AF65-F5344CB8AC3E}">
        <p14:creationId xmlns:p14="http://schemas.microsoft.com/office/powerpoint/2010/main" val="3738944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Rectified Linear Units (</a:t>
            </a:r>
            <a:r>
              <a:rPr lang="en-US" dirty="0" err="1">
                <a:solidFill>
                  <a:schemeClr val="bg1"/>
                </a:solidFill>
              </a:rPr>
              <a:t>ReLUs</a:t>
            </a:r>
            <a:r>
              <a:rPr lang="en-US" dirty="0">
                <a:solidFill>
                  <a:schemeClr val="bg1"/>
                </a:solidFill>
              </a:rPr>
              <a:t>)</a:t>
            </a:r>
          </a:p>
        </p:txBody>
      </p:sp>
      <p:pic>
        <p:nvPicPr>
          <p:cNvPr id="19" name="Picture 18"/>
          <p:cNvPicPr>
            <a:picLocks noChangeAspect="1"/>
          </p:cNvPicPr>
          <p:nvPr/>
        </p:nvPicPr>
        <p:blipFill>
          <a:blip r:embed="rId2"/>
          <a:stretch>
            <a:fillRect/>
          </a:stretch>
        </p:blipFill>
        <p:spPr>
          <a:xfrm>
            <a:off x="1016260" y="2383171"/>
            <a:ext cx="3839131" cy="3735103"/>
          </a:xfrm>
          <a:prstGeom prst="rect">
            <a:avLst/>
          </a:prstGeom>
        </p:spPr>
      </p:pic>
      <p:pic>
        <p:nvPicPr>
          <p:cNvPr id="21" name="Picture 20"/>
          <p:cNvPicPr>
            <a:picLocks noChangeAspect="1"/>
          </p:cNvPicPr>
          <p:nvPr/>
        </p:nvPicPr>
        <p:blipFill>
          <a:blip r:embed="rId3"/>
          <a:stretch>
            <a:fillRect/>
          </a:stretch>
        </p:blipFill>
        <p:spPr>
          <a:xfrm>
            <a:off x="7440637" y="2383171"/>
            <a:ext cx="3794230" cy="3735103"/>
          </a:xfrm>
          <a:prstGeom prst="rect">
            <a:avLst/>
          </a:prstGeom>
        </p:spPr>
      </p:pic>
      <p:grpSp>
        <p:nvGrpSpPr>
          <p:cNvPr id="30" name="Group 29"/>
          <p:cNvGrpSpPr/>
          <p:nvPr/>
        </p:nvGrpSpPr>
        <p:grpSpPr>
          <a:xfrm>
            <a:off x="941558" y="1262640"/>
            <a:ext cx="7096696" cy="1718148"/>
            <a:chOff x="960437" y="1287462"/>
            <a:chExt cx="7239000" cy="1752600"/>
          </a:xfrm>
        </p:grpSpPr>
        <p:grpSp>
          <p:nvGrpSpPr>
            <p:cNvPr id="18" name="Group 17"/>
            <p:cNvGrpSpPr/>
            <p:nvPr/>
          </p:nvGrpSpPr>
          <p:grpSpPr>
            <a:xfrm>
              <a:off x="4465637" y="1287462"/>
              <a:ext cx="801662" cy="844018"/>
              <a:chOff x="5187975" y="3720044"/>
              <a:chExt cx="801662" cy="844018"/>
            </a:xfrm>
          </p:grpSpPr>
          <p:sp>
            <p:nvSpPr>
              <p:cNvPr id="5" name="Oval 4"/>
              <p:cNvSpPr/>
              <p:nvPr/>
            </p:nvSpPr>
            <p:spPr bwMode="auto">
              <a:xfrm>
                <a:off x="5187975"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a:stCxn id="5" idx="2"/>
              </p:cNvCxnSpPr>
              <p:nvPr/>
            </p:nvCxnSpPr>
            <p:spPr>
              <a:xfrm>
                <a:off x="5187975"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88806"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bwMode="auto">
            <a:xfrm>
              <a:off x="960437" y="2354262"/>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4" name="Oval 23"/>
            <p:cNvSpPr/>
            <p:nvPr/>
          </p:nvSpPr>
          <p:spPr bwMode="auto">
            <a:xfrm>
              <a:off x="7513637" y="2329264"/>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6" name="Straight Connector 25"/>
            <p:cNvCxnSpPr>
              <a:stCxn id="22" idx="7"/>
              <a:endCxn id="5" idx="2"/>
            </p:cNvCxnSpPr>
            <p:nvPr/>
          </p:nvCxnSpPr>
          <p:spPr>
            <a:xfrm flipV="1">
              <a:off x="1545804" y="1709471"/>
              <a:ext cx="2919833" cy="745224"/>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24" idx="1"/>
            </p:cNvCxnSpPr>
            <p:nvPr/>
          </p:nvCxnSpPr>
          <p:spPr>
            <a:xfrm>
              <a:off x="5267299" y="1709471"/>
              <a:ext cx="2346771" cy="720226"/>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5766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40637" y="2382421"/>
            <a:ext cx="3794992" cy="3735853"/>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Rectified Linear Units (</a:t>
            </a:r>
            <a:r>
              <a:rPr lang="en-US" dirty="0" err="1">
                <a:solidFill>
                  <a:schemeClr val="bg1"/>
                </a:solidFill>
              </a:rPr>
              <a:t>ReLUs</a:t>
            </a:r>
            <a:r>
              <a:rPr lang="en-US" dirty="0">
                <a:solidFill>
                  <a:schemeClr val="bg1"/>
                </a:solidFill>
              </a:rPr>
              <a:t>)</a:t>
            </a:r>
          </a:p>
        </p:txBody>
      </p:sp>
      <p:pic>
        <p:nvPicPr>
          <p:cNvPr id="19" name="Picture 18"/>
          <p:cNvPicPr>
            <a:picLocks noChangeAspect="1"/>
          </p:cNvPicPr>
          <p:nvPr/>
        </p:nvPicPr>
        <p:blipFill>
          <a:blip r:embed="rId3"/>
          <a:stretch>
            <a:fillRect/>
          </a:stretch>
        </p:blipFill>
        <p:spPr>
          <a:xfrm>
            <a:off x="1016260" y="2383171"/>
            <a:ext cx="3839131" cy="3735103"/>
          </a:xfrm>
          <a:prstGeom prst="rect">
            <a:avLst/>
          </a:prstGeom>
        </p:spPr>
      </p:pic>
      <p:grpSp>
        <p:nvGrpSpPr>
          <p:cNvPr id="30" name="Group 29"/>
          <p:cNvGrpSpPr/>
          <p:nvPr/>
        </p:nvGrpSpPr>
        <p:grpSpPr>
          <a:xfrm>
            <a:off x="1464472" y="1262640"/>
            <a:ext cx="7096696" cy="1718148"/>
            <a:chOff x="960437" y="1287462"/>
            <a:chExt cx="7239000" cy="1752600"/>
          </a:xfrm>
        </p:grpSpPr>
        <p:grpSp>
          <p:nvGrpSpPr>
            <p:cNvPr id="18" name="Group 17"/>
            <p:cNvGrpSpPr/>
            <p:nvPr/>
          </p:nvGrpSpPr>
          <p:grpSpPr>
            <a:xfrm>
              <a:off x="4465637" y="1287462"/>
              <a:ext cx="801662" cy="844018"/>
              <a:chOff x="5187975" y="3720044"/>
              <a:chExt cx="801662" cy="844018"/>
            </a:xfrm>
          </p:grpSpPr>
          <p:sp>
            <p:nvSpPr>
              <p:cNvPr id="5" name="Oval 4"/>
              <p:cNvSpPr/>
              <p:nvPr/>
            </p:nvSpPr>
            <p:spPr bwMode="auto">
              <a:xfrm>
                <a:off x="5187975"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a:stCxn id="5" idx="2"/>
              </p:cNvCxnSpPr>
              <p:nvPr/>
            </p:nvCxnSpPr>
            <p:spPr>
              <a:xfrm>
                <a:off x="5187975"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88806"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bwMode="auto">
            <a:xfrm>
              <a:off x="960437" y="2354262"/>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4" name="Oval 23"/>
            <p:cNvSpPr/>
            <p:nvPr/>
          </p:nvSpPr>
          <p:spPr bwMode="auto">
            <a:xfrm>
              <a:off x="7513637" y="2329264"/>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6" name="Straight Connector 25"/>
            <p:cNvCxnSpPr>
              <a:stCxn id="22" idx="7"/>
              <a:endCxn id="5" idx="2"/>
            </p:cNvCxnSpPr>
            <p:nvPr/>
          </p:nvCxnSpPr>
          <p:spPr>
            <a:xfrm flipV="1">
              <a:off x="1545804" y="1709471"/>
              <a:ext cx="2919833" cy="745224"/>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24" idx="1"/>
            </p:cNvCxnSpPr>
            <p:nvPr/>
          </p:nvCxnSpPr>
          <p:spPr>
            <a:xfrm>
              <a:off x="5267299" y="1709471"/>
              <a:ext cx="2346771" cy="720226"/>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434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58352" y="2387628"/>
            <a:ext cx="3792091" cy="3732998"/>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Rectified Linear Units (</a:t>
            </a:r>
            <a:r>
              <a:rPr lang="en-US" dirty="0" err="1">
                <a:solidFill>
                  <a:schemeClr val="bg1"/>
                </a:solidFill>
              </a:rPr>
              <a:t>ReLUs</a:t>
            </a:r>
            <a:r>
              <a:rPr lang="en-US" dirty="0">
                <a:solidFill>
                  <a:schemeClr val="bg1"/>
                </a:solidFill>
              </a:rPr>
              <a:t>)</a:t>
            </a:r>
          </a:p>
        </p:txBody>
      </p:sp>
      <p:pic>
        <p:nvPicPr>
          <p:cNvPr id="19" name="Picture 18"/>
          <p:cNvPicPr>
            <a:picLocks noChangeAspect="1"/>
          </p:cNvPicPr>
          <p:nvPr/>
        </p:nvPicPr>
        <p:blipFill>
          <a:blip r:embed="rId3"/>
          <a:stretch>
            <a:fillRect/>
          </a:stretch>
        </p:blipFill>
        <p:spPr>
          <a:xfrm>
            <a:off x="1016260" y="2383171"/>
            <a:ext cx="3839131" cy="3735103"/>
          </a:xfrm>
          <a:prstGeom prst="rect">
            <a:avLst/>
          </a:prstGeom>
        </p:spPr>
      </p:pic>
      <p:grpSp>
        <p:nvGrpSpPr>
          <p:cNvPr id="30" name="Group 29"/>
          <p:cNvGrpSpPr/>
          <p:nvPr/>
        </p:nvGrpSpPr>
        <p:grpSpPr>
          <a:xfrm>
            <a:off x="3705534" y="1262640"/>
            <a:ext cx="7096696" cy="1718148"/>
            <a:chOff x="960437" y="1287462"/>
            <a:chExt cx="7239000" cy="1752600"/>
          </a:xfrm>
        </p:grpSpPr>
        <p:grpSp>
          <p:nvGrpSpPr>
            <p:cNvPr id="18" name="Group 17"/>
            <p:cNvGrpSpPr/>
            <p:nvPr/>
          </p:nvGrpSpPr>
          <p:grpSpPr>
            <a:xfrm>
              <a:off x="4465637" y="1287462"/>
              <a:ext cx="801662" cy="844018"/>
              <a:chOff x="5187975" y="3720044"/>
              <a:chExt cx="801662" cy="844018"/>
            </a:xfrm>
          </p:grpSpPr>
          <p:sp>
            <p:nvSpPr>
              <p:cNvPr id="5" name="Oval 4"/>
              <p:cNvSpPr/>
              <p:nvPr/>
            </p:nvSpPr>
            <p:spPr bwMode="auto">
              <a:xfrm>
                <a:off x="5187975"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a:stCxn id="5" idx="2"/>
              </p:cNvCxnSpPr>
              <p:nvPr/>
            </p:nvCxnSpPr>
            <p:spPr>
              <a:xfrm>
                <a:off x="5187975"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88806"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bwMode="auto">
            <a:xfrm>
              <a:off x="960437" y="2354262"/>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4" name="Oval 23"/>
            <p:cNvSpPr/>
            <p:nvPr/>
          </p:nvSpPr>
          <p:spPr bwMode="auto">
            <a:xfrm>
              <a:off x="7513637" y="2329264"/>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6" name="Straight Connector 25"/>
            <p:cNvCxnSpPr>
              <a:stCxn id="22" idx="7"/>
              <a:endCxn id="5" idx="2"/>
            </p:cNvCxnSpPr>
            <p:nvPr/>
          </p:nvCxnSpPr>
          <p:spPr>
            <a:xfrm flipV="1">
              <a:off x="1545804" y="1709471"/>
              <a:ext cx="2919833" cy="745224"/>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24" idx="1"/>
            </p:cNvCxnSpPr>
            <p:nvPr/>
          </p:nvCxnSpPr>
          <p:spPr>
            <a:xfrm>
              <a:off x="5267299" y="1709471"/>
              <a:ext cx="2346771" cy="720226"/>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1706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40637" y="2382421"/>
            <a:ext cx="3792744" cy="3733641"/>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Rectified Linear Units (</a:t>
            </a:r>
            <a:r>
              <a:rPr lang="en-US" dirty="0" err="1">
                <a:solidFill>
                  <a:schemeClr val="bg1"/>
                </a:solidFill>
              </a:rPr>
              <a:t>ReLUs</a:t>
            </a:r>
            <a:r>
              <a:rPr lang="en-US" dirty="0">
                <a:solidFill>
                  <a:schemeClr val="bg1"/>
                </a:solidFill>
              </a:rPr>
              <a:t>)</a:t>
            </a:r>
          </a:p>
        </p:txBody>
      </p:sp>
      <p:pic>
        <p:nvPicPr>
          <p:cNvPr id="19" name="Picture 18"/>
          <p:cNvPicPr>
            <a:picLocks noChangeAspect="1"/>
          </p:cNvPicPr>
          <p:nvPr/>
        </p:nvPicPr>
        <p:blipFill>
          <a:blip r:embed="rId3"/>
          <a:stretch>
            <a:fillRect/>
          </a:stretch>
        </p:blipFill>
        <p:spPr>
          <a:xfrm>
            <a:off x="1016260" y="2383171"/>
            <a:ext cx="3839131" cy="3735103"/>
          </a:xfrm>
          <a:prstGeom prst="rect">
            <a:avLst/>
          </a:prstGeom>
        </p:spPr>
      </p:pic>
      <p:grpSp>
        <p:nvGrpSpPr>
          <p:cNvPr id="30" name="Group 29"/>
          <p:cNvGrpSpPr/>
          <p:nvPr/>
        </p:nvGrpSpPr>
        <p:grpSpPr>
          <a:xfrm>
            <a:off x="4855391" y="3802511"/>
            <a:ext cx="2585246" cy="827426"/>
            <a:chOff x="3471076" y="1287462"/>
            <a:chExt cx="2637086" cy="844018"/>
          </a:xfrm>
        </p:grpSpPr>
        <p:grpSp>
          <p:nvGrpSpPr>
            <p:cNvPr id="18" name="Group 17"/>
            <p:cNvGrpSpPr/>
            <p:nvPr/>
          </p:nvGrpSpPr>
          <p:grpSpPr>
            <a:xfrm>
              <a:off x="4431762" y="1287462"/>
              <a:ext cx="801662" cy="844018"/>
              <a:chOff x="5154100" y="3720044"/>
              <a:chExt cx="801662" cy="844018"/>
            </a:xfrm>
          </p:grpSpPr>
          <p:sp>
            <p:nvSpPr>
              <p:cNvPr id="5" name="Oval 4"/>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a:stCxn id="5"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6" name="Straight Connector 25"/>
            <p:cNvCxnSpPr>
              <a:stCxn id="19" idx="3"/>
              <a:endCxn id="5" idx="2"/>
            </p:cNvCxnSpPr>
            <p:nvPr/>
          </p:nvCxnSpPr>
          <p:spPr>
            <a:xfrm flipV="1">
              <a:off x="3471076" y="1709471"/>
              <a:ext cx="960686" cy="35191"/>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3" idx="1"/>
            </p:cNvCxnSpPr>
            <p:nvPr/>
          </p:nvCxnSpPr>
          <p:spPr>
            <a:xfrm>
              <a:off x="5233424" y="1709471"/>
              <a:ext cx="874738" cy="33680"/>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6176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err="1">
                <a:solidFill>
                  <a:schemeClr val="bg1"/>
                </a:solidFill>
              </a:rPr>
              <a:t>ReLU</a:t>
            </a:r>
            <a:r>
              <a:rPr lang="en-US" dirty="0">
                <a:solidFill>
                  <a:schemeClr val="bg1"/>
                </a:solidFill>
              </a:rPr>
              <a:t> layer</a:t>
            </a:r>
          </a:p>
        </p:txBody>
      </p:sp>
      <p:sp>
        <p:nvSpPr>
          <p:cNvPr id="22" name="Text Placeholder 2"/>
          <p:cNvSpPr>
            <a:spLocks noGrp="1"/>
          </p:cNvSpPr>
          <p:nvPr>
            <p:ph type="body" sz="quarter" idx="4294967295"/>
          </p:nvPr>
        </p:nvSpPr>
        <p:spPr>
          <a:xfrm>
            <a:off x="0" y="1189038"/>
            <a:ext cx="11652250" cy="1270220"/>
          </a:xfrm>
        </p:spPr>
        <p:txBody>
          <a:bodyPr/>
          <a:lstStyle/>
          <a:p>
            <a:r>
              <a:rPr lang="en-US" dirty="0">
                <a:solidFill>
                  <a:schemeClr val="bg1"/>
                </a:solidFill>
              </a:rPr>
              <a:t>A stack of images becomes a stack of images with no negative values.</a:t>
            </a:r>
          </a:p>
        </p:txBody>
      </p:sp>
      <p:pic>
        <p:nvPicPr>
          <p:cNvPr id="3" name="Picture 2"/>
          <p:cNvPicPr>
            <a:picLocks/>
          </p:cNvPicPr>
          <p:nvPr/>
        </p:nvPicPr>
        <p:blipFill>
          <a:blip r:embed="rId2"/>
          <a:stretch>
            <a:fillRect/>
          </a:stretch>
        </p:blipFill>
        <p:spPr>
          <a:xfrm>
            <a:off x="7201621" y="2456746"/>
            <a:ext cx="1245882" cy="1245882"/>
          </a:xfrm>
          <a:prstGeom prst="rect">
            <a:avLst/>
          </a:prstGeom>
        </p:spPr>
      </p:pic>
      <p:grpSp>
        <p:nvGrpSpPr>
          <p:cNvPr id="18" name="Group 17"/>
          <p:cNvGrpSpPr/>
          <p:nvPr/>
        </p:nvGrpSpPr>
        <p:grpSpPr>
          <a:xfrm>
            <a:off x="5407409" y="4049280"/>
            <a:ext cx="780196" cy="821418"/>
            <a:chOff x="5154100" y="3720044"/>
            <a:chExt cx="801662" cy="844018"/>
          </a:xfrm>
        </p:grpSpPr>
        <p:sp>
          <p:nvSpPr>
            <p:cNvPr id="5" name="Oval 4"/>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a:stCxn id="5"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 name="Picture 6"/>
          <p:cNvPicPr>
            <a:picLocks/>
          </p:cNvPicPr>
          <p:nvPr/>
        </p:nvPicPr>
        <p:blipFill>
          <a:blip r:embed="rId3"/>
          <a:stretch>
            <a:fillRect/>
          </a:stretch>
        </p:blipFill>
        <p:spPr>
          <a:xfrm>
            <a:off x="7202073" y="3785502"/>
            <a:ext cx="1245882" cy="1245882"/>
          </a:xfrm>
          <a:prstGeom prst="rect">
            <a:avLst/>
          </a:prstGeom>
        </p:spPr>
      </p:pic>
      <p:pic>
        <p:nvPicPr>
          <p:cNvPr id="8" name="Picture 7"/>
          <p:cNvPicPr>
            <a:picLocks/>
          </p:cNvPicPr>
          <p:nvPr/>
        </p:nvPicPr>
        <p:blipFill>
          <a:blip r:embed="rId4"/>
          <a:stretch>
            <a:fillRect/>
          </a:stretch>
        </p:blipFill>
        <p:spPr>
          <a:xfrm>
            <a:off x="7201621" y="5129579"/>
            <a:ext cx="1245882" cy="1245882"/>
          </a:xfrm>
          <a:prstGeom prst="rect">
            <a:avLst/>
          </a:prstGeom>
        </p:spPr>
      </p:pic>
      <p:sp>
        <p:nvSpPr>
          <p:cNvPr id="16" name="Rectangle 15"/>
          <p:cNvSpPr/>
          <p:nvPr/>
        </p:nvSpPr>
        <p:spPr bwMode="auto">
          <a:xfrm>
            <a:off x="4814131" y="2505544"/>
            <a:ext cx="2007235" cy="3867082"/>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pic>
        <p:nvPicPr>
          <p:cNvPr id="17" name="Picture 16"/>
          <p:cNvPicPr>
            <a:picLocks noChangeAspect="1"/>
          </p:cNvPicPr>
          <p:nvPr/>
        </p:nvPicPr>
        <p:blipFill>
          <a:blip r:embed="rId5"/>
          <a:stretch>
            <a:fillRect/>
          </a:stretch>
        </p:blipFill>
        <p:spPr>
          <a:xfrm>
            <a:off x="3182619" y="5128831"/>
            <a:ext cx="1250066" cy="1247377"/>
          </a:xfrm>
          <a:prstGeom prst="rect">
            <a:avLst/>
          </a:prstGeom>
        </p:spPr>
      </p:pic>
      <p:pic>
        <p:nvPicPr>
          <p:cNvPr id="20" name="Picture 19"/>
          <p:cNvPicPr>
            <a:picLocks noChangeAspect="1"/>
          </p:cNvPicPr>
          <p:nvPr/>
        </p:nvPicPr>
        <p:blipFill>
          <a:blip r:embed="rId6"/>
          <a:stretch>
            <a:fillRect/>
          </a:stretch>
        </p:blipFill>
        <p:spPr>
          <a:xfrm>
            <a:off x="3182620" y="2491928"/>
            <a:ext cx="1246699" cy="1212917"/>
          </a:xfrm>
          <a:prstGeom prst="rect">
            <a:avLst/>
          </a:prstGeom>
        </p:spPr>
      </p:pic>
      <p:pic>
        <p:nvPicPr>
          <p:cNvPr id="21" name="Picture 20"/>
          <p:cNvPicPr>
            <a:picLocks noChangeAspect="1"/>
          </p:cNvPicPr>
          <p:nvPr/>
        </p:nvPicPr>
        <p:blipFill>
          <a:blip r:embed="rId7"/>
          <a:stretch>
            <a:fillRect/>
          </a:stretch>
        </p:blipFill>
        <p:spPr>
          <a:xfrm>
            <a:off x="3182620" y="3785501"/>
            <a:ext cx="1246700" cy="1244017"/>
          </a:xfrm>
          <a:prstGeom prst="rect">
            <a:avLst/>
          </a:prstGeom>
        </p:spPr>
      </p:pic>
    </p:spTree>
    <p:extLst>
      <p:ext uri="{BB962C8B-B14F-4D97-AF65-F5344CB8AC3E}">
        <p14:creationId xmlns:p14="http://schemas.microsoft.com/office/powerpoint/2010/main" val="879660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Layers get stacked</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The output of one becomes the input of the next.</a:t>
            </a:r>
          </a:p>
        </p:txBody>
      </p:sp>
      <p:grpSp>
        <p:nvGrpSpPr>
          <p:cNvPr id="4" name="Group 3"/>
          <p:cNvGrpSpPr/>
          <p:nvPr/>
        </p:nvGrpSpPr>
        <p:grpSpPr>
          <a:xfrm>
            <a:off x="4841659" y="4392042"/>
            <a:ext cx="785903" cy="827426"/>
            <a:chOff x="4740385" y="3954462"/>
            <a:chExt cx="487252" cy="512996"/>
          </a:xfrm>
        </p:grpSpPr>
        <p:sp>
          <p:nvSpPr>
            <p:cNvPr id="5" name="Oval 4"/>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a:stCxn id="5" idx="1"/>
              <a:endCxn id="5"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7"/>
              <a:endCxn id="5"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4667639" y="2308470"/>
            <a:ext cx="1195233"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9" name="Group 8"/>
          <p:cNvGrpSpPr/>
          <p:nvPr/>
        </p:nvGrpSpPr>
        <p:grpSpPr>
          <a:xfrm>
            <a:off x="6247326" y="4400432"/>
            <a:ext cx="780196" cy="821418"/>
            <a:chOff x="5154100" y="3720044"/>
            <a:chExt cx="801662" cy="844018"/>
          </a:xfrm>
        </p:grpSpPr>
        <p:sp>
          <p:nvSpPr>
            <p:cNvPr id="10" name="Oval 9"/>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1" name="Straight Connector 10"/>
            <p:cNvCxnSpPr>
              <a:stCxn id="10"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0"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bwMode="auto">
          <a:xfrm>
            <a:off x="6039808" y="2298897"/>
            <a:ext cx="1195233"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5" name="Isosceles Triangle 14"/>
          <p:cNvSpPr/>
          <p:nvPr/>
        </p:nvSpPr>
        <p:spPr bwMode="auto">
          <a:xfrm rot="5400000">
            <a:off x="7748285" y="4340907"/>
            <a:ext cx="559730" cy="898585"/>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6" name="Rectangle 15"/>
          <p:cNvSpPr/>
          <p:nvPr/>
        </p:nvSpPr>
        <p:spPr bwMode="auto">
          <a:xfrm>
            <a:off x="7431615" y="2308470"/>
            <a:ext cx="1195233"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8" name="TextBox 17"/>
          <p:cNvSpPr txBox="1"/>
          <p:nvPr/>
        </p:nvSpPr>
        <p:spPr>
          <a:xfrm rot="16200000">
            <a:off x="4237001" y="3029505"/>
            <a:ext cx="1988377"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Convolution</a:t>
            </a:r>
          </a:p>
        </p:txBody>
      </p:sp>
      <p:sp>
        <p:nvSpPr>
          <p:cNvPr id="19" name="TextBox 18"/>
          <p:cNvSpPr txBox="1"/>
          <p:nvPr/>
        </p:nvSpPr>
        <p:spPr>
          <a:xfrm rot="16200000">
            <a:off x="6082882" y="3023475"/>
            <a:ext cx="1036116" cy="615522"/>
          </a:xfrm>
          <a:prstGeom prst="rect">
            <a:avLst/>
          </a:prstGeom>
          <a:noFill/>
        </p:spPr>
        <p:txBody>
          <a:bodyPr wrap="none" lIns="179285" tIns="143428" rIns="179285" bIns="143428" rtlCol="0">
            <a:spAutoFit/>
          </a:bodyPr>
          <a:lstStyle/>
          <a:p>
            <a:pPr>
              <a:lnSpc>
                <a:spcPct val="90000"/>
              </a:lnSpc>
              <a:spcAft>
                <a:spcPts val="588"/>
              </a:spcAft>
            </a:pPr>
            <a:r>
              <a:rPr lang="en-US" sz="2353" dirty="0" err="1">
                <a:solidFill>
                  <a:schemeClr val="bg1"/>
                </a:solidFill>
              </a:rPr>
              <a:t>ReLU</a:t>
            </a:r>
            <a:endParaRPr lang="en-US" sz="2353" dirty="0">
              <a:solidFill>
                <a:schemeClr val="bg1"/>
              </a:solidFill>
            </a:endParaRPr>
          </a:p>
        </p:txBody>
      </p:sp>
      <p:sp>
        <p:nvSpPr>
          <p:cNvPr id="20" name="TextBox 19"/>
          <p:cNvSpPr txBox="1"/>
          <p:nvPr/>
        </p:nvSpPr>
        <p:spPr>
          <a:xfrm rot="16200000">
            <a:off x="7352010" y="3041681"/>
            <a:ext cx="1372351"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Pooling</a:t>
            </a:r>
          </a:p>
        </p:txBody>
      </p:sp>
      <p:pic>
        <p:nvPicPr>
          <p:cNvPr id="21" name="Picture 20"/>
          <p:cNvPicPr>
            <a:picLocks noChangeAspect="1"/>
          </p:cNvPicPr>
          <p:nvPr/>
        </p:nvPicPr>
        <p:blipFill>
          <a:blip r:embed="rId2"/>
          <a:stretch>
            <a:fillRect/>
          </a:stretch>
        </p:blipFill>
        <p:spPr>
          <a:xfrm>
            <a:off x="792153" y="2663266"/>
            <a:ext cx="2605638" cy="2526215"/>
          </a:xfrm>
          <a:prstGeom prst="rect">
            <a:avLst/>
          </a:prstGeom>
        </p:spPr>
      </p:pic>
      <p:pic>
        <p:nvPicPr>
          <p:cNvPr id="22" name="Picture 21"/>
          <p:cNvPicPr>
            <a:picLocks noChangeAspect="1"/>
          </p:cNvPicPr>
          <p:nvPr/>
        </p:nvPicPr>
        <p:blipFill>
          <a:blip r:embed="rId3"/>
          <a:stretch>
            <a:fillRect/>
          </a:stretch>
        </p:blipFill>
        <p:spPr>
          <a:xfrm>
            <a:off x="9907415" y="2159065"/>
            <a:ext cx="1118921" cy="1116515"/>
          </a:xfrm>
          <a:prstGeom prst="rect">
            <a:avLst/>
          </a:prstGeom>
        </p:spPr>
      </p:pic>
      <p:pic>
        <p:nvPicPr>
          <p:cNvPr id="23" name="Picture 22"/>
          <p:cNvPicPr>
            <a:picLocks noChangeAspect="1"/>
          </p:cNvPicPr>
          <p:nvPr/>
        </p:nvPicPr>
        <p:blipFill>
          <a:blip r:embed="rId4"/>
          <a:stretch>
            <a:fillRect/>
          </a:stretch>
        </p:blipFill>
        <p:spPr>
          <a:xfrm>
            <a:off x="9907415" y="4698935"/>
            <a:ext cx="1118921" cy="1116515"/>
          </a:xfrm>
          <a:prstGeom prst="rect">
            <a:avLst/>
          </a:prstGeom>
        </p:spPr>
      </p:pic>
      <p:pic>
        <p:nvPicPr>
          <p:cNvPr id="24" name="Picture 23"/>
          <p:cNvPicPr>
            <a:picLocks noChangeAspect="1"/>
          </p:cNvPicPr>
          <p:nvPr/>
        </p:nvPicPr>
        <p:blipFill>
          <a:blip r:embed="rId5"/>
          <a:stretch>
            <a:fillRect/>
          </a:stretch>
        </p:blipFill>
        <p:spPr>
          <a:xfrm>
            <a:off x="9906903" y="3426417"/>
            <a:ext cx="1119256" cy="1116848"/>
          </a:xfrm>
          <a:prstGeom prst="rect">
            <a:avLst/>
          </a:prstGeom>
        </p:spPr>
      </p:pic>
      <p:cxnSp>
        <p:nvCxnSpPr>
          <p:cNvPr id="25" name="Straight Arrow Connector 24"/>
          <p:cNvCxnSpPr/>
          <p:nvPr/>
        </p:nvCxnSpPr>
        <p:spPr>
          <a:xfrm>
            <a:off x="8849857" y="3951914"/>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556130" y="3951914"/>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40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Deep stacking</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Layers can be repeated several (or many) times.</a:t>
            </a:r>
          </a:p>
        </p:txBody>
      </p:sp>
      <p:pic>
        <p:nvPicPr>
          <p:cNvPr id="19" name="Picture 18"/>
          <p:cNvPicPr>
            <a:picLocks noChangeAspect="1"/>
          </p:cNvPicPr>
          <p:nvPr/>
        </p:nvPicPr>
        <p:blipFill>
          <a:blip r:embed="rId2"/>
          <a:stretch>
            <a:fillRect/>
          </a:stretch>
        </p:blipFill>
        <p:spPr>
          <a:xfrm>
            <a:off x="269239" y="3078668"/>
            <a:ext cx="1974073" cy="1913901"/>
          </a:xfrm>
          <a:prstGeom prst="rect">
            <a:avLst/>
          </a:prstGeom>
        </p:spPr>
      </p:pic>
      <p:cxnSp>
        <p:nvCxnSpPr>
          <p:cNvPr id="24" name="Straight Arrow Connector 23"/>
          <p:cNvCxnSpPr/>
          <p:nvPr/>
        </p:nvCxnSpPr>
        <p:spPr>
          <a:xfrm>
            <a:off x="2360897" y="4002934"/>
            <a:ext cx="52291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055210" y="3951914"/>
            <a:ext cx="52291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3033121" y="2980788"/>
            <a:ext cx="6824821" cy="2238805"/>
            <a:chOff x="3093940" y="2623957"/>
            <a:chExt cx="8534497" cy="2799645"/>
          </a:xfrm>
        </p:grpSpPr>
        <p:grpSp>
          <p:nvGrpSpPr>
            <p:cNvPr id="4" name="Group 3"/>
            <p:cNvGrpSpPr/>
            <p:nvPr/>
          </p:nvGrpSpPr>
          <p:grpSpPr>
            <a:xfrm>
              <a:off x="5374783" y="4294369"/>
              <a:ext cx="622013" cy="654878"/>
              <a:chOff x="4740385" y="3954462"/>
              <a:chExt cx="487252" cy="512996"/>
            </a:xfrm>
          </p:grpSpPr>
          <p:sp>
            <p:nvSpPr>
              <p:cNvPr id="5" name="Oval 4"/>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 name="Straight Connector 5"/>
              <p:cNvCxnSpPr>
                <a:stCxn id="5" idx="1"/>
                <a:endCxn id="5"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7"/>
                <a:endCxn id="5"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5237052" y="2645298"/>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9" name="Group 8"/>
            <p:cNvGrpSpPr/>
            <p:nvPr/>
          </p:nvGrpSpPr>
          <p:grpSpPr>
            <a:xfrm>
              <a:off x="6487316" y="4301010"/>
              <a:ext cx="617497" cy="650122"/>
              <a:chOff x="5154100" y="3720044"/>
              <a:chExt cx="801662" cy="844018"/>
            </a:xfrm>
          </p:grpSpPr>
          <p:sp>
            <p:nvSpPr>
              <p:cNvPr id="10" name="Oval 9"/>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1" name="Straight Connector 10"/>
              <p:cNvCxnSpPr>
                <a:stCxn id="10"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0"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bwMode="auto">
            <a:xfrm>
              <a:off x="6323073" y="2637721"/>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4" name="Isosceles Triangle 13"/>
            <p:cNvSpPr/>
            <p:nvPr/>
          </p:nvSpPr>
          <p:spPr bwMode="auto">
            <a:xfrm rot="5400000">
              <a:off x="7675271" y="4253898"/>
              <a:ext cx="443006" cy="71119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5" name="Rectangle 14"/>
            <p:cNvSpPr/>
            <p:nvPr/>
          </p:nvSpPr>
          <p:spPr bwMode="auto">
            <a:xfrm>
              <a:off x="7424638" y="2645298"/>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6" name="TextBox 15"/>
            <p:cNvSpPr txBox="1"/>
            <p:nvPr/>
          </p:nvSpPr>
          <p:spPr>
            <a:xfrm rot="16200000">
              <a:off x="4865810" y="3159591"/>
              <a:ext cx="1634544" cy="59992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17" name="TextBox 16"/>
            <p:cNvSpPr txBox="1"/>
            <p:nvPr/>
          </p:nvSpPr>
          <p:spPr>
            <a:xfrm rot="16200000">
              <a:off x="6293900" y="3154817"/>
              <a:ext cx="946579" cy="59992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18" name="TextBox 17"/>
            <p:cNvSpPr txBox="1"/>
            <p:nvPr/>
          </p:nvSpPr>
          <p:spPr>
            <a:xfrm rot="16200000">
              <a:off x="7311003" y="3169228"/>
              <a:ext cx="1187430" cy="59992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grpSp>
          <p:nvGrpSpPr>
            <p:cNvPr id="27" name="Group 26"/>
            <p:cNvGrpSpPr/>
            <p:nvPr/>
          </p:nvGrpSpPr>
          <p:grpSpPr>
            <a:xfrm>
              <a:off x="3231671" y="4301946"/>
              <a:ext cx="622013" cy="654878"/>
              <a:chOff x="4740385" y="3954462"/>
              <a:chExt cx="487252" cy="512996"/>
            </a:xfrm>
          </p:grpSpPr>
          <p:sp>
            <p:nvSpPr>
              <p:cNvPr id="28" name="Oval 27"/>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9" name="Straight Connector 28"/>
              <p:cNvCxnSpPr>
                <a:stCxn id="28" idx="1"/>
                <a:endCxn id="28"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8" idx="7"/>
                <a:endCxn id="28"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bwMode="auto">
            <a:xfrm>
              <a:off x="3093940" y="2652874"/>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32" name="Group 31"/>
            <p:cNvGrpSpPr/>
            <p:nvPr/>
          </p:nvGrpSpPr>
          <p:grpSpPr>
            <a:xfrm>
              <a:off x="4344204" y="4308586"/>
              <a:ext cx="617497" cy="650122"/>
              <a:chOff x="5154100" y="3720044"/>
              <a:chExt cx="801662" cy="844018"/>
            </a:xfrm>
          </p:grpSpPr>
          <p:sp>
            <p:nvSpPr>
              <p:cNvPr id="33" name="Oval 32"/>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4" name="Straight Connector 33"/>
              <p:cNvCxnSpPr>
                <a:stCxn id="33"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33"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bwMode="auto">
            <a:xfrm>
              <a:off x="4179962" y="2645298"/>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7" name="TextBox 36"/>
            <p:cNvSpPr txBox="1"/>
            <p:nvPr/>
          </p:nvSpPr>
          <p:spPr>
            <a:xfrm rot="16200000">
              <a:off x="2722699" y="3167167"/>
              <a:ext cx="1634544" cy="59992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38" name="TextBox 37"/>
            <p:cNvSpPr txBox="1"/>
            <p:nvPr/>
          </p:nvSpPr>
          <p:spPr>
            <a:xfrm rot="16200000">
              <a:off x="4150788" y="3162395"/>
              <a:ext cx="946579" cy="59992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grpSp>
          <p:nvGrpSpPr>
            <p:cNvPr id="40" name="Group 39"/>
            <p:cNvGrpSpPr/>
            <p:nvPr/>
          </p:nvGrpSpPr>
          <p:grpSpPr>
            <a:xfrm>
              <a:off x="8632599" y="4280605"/>
              <a:ext cx="622013" cy="654878"/>
              <a:chOff x="4740385" y="3954462"/>
              <a:chExt cx="487252" cy="512996"/>
            </a:xfrm>
          </p:grpSpPr>
          <p:sp>
            <p:nvSpPr>
              <p:cNvPr id="41" name="Oval 40"/>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2" name="Straight Connector 41"/>
              <p:cNvCxnSpPr>
                <a:stCxn id="41" idx="1"/>
                <a:endCxn id="41"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1" idx="7"/>
                <a:endCxn id="41"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bwMode="auto">
            <a:xfrm>
              <a:off x="8494868" y="2631534"/>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45" name="Group 44"/>
            <p:cNvGrpSpPr/>
            <p:nvPr/>
          </p:nvGrpSpPr>
          <p:grpSpPr>
            <a:xfrm>
              <a:off x="9745132" y="4287246"/>
              <a:ext cx="617497" cy="650122"/>
              <a:chOff x="5154100" y="3720044"/>
              <a:chExt cx="801662" cy="844018"/>
            </a:xfrm>
          </p:grpSpPr>
          <p:sp>
            <p:nvSpPr>
              <p:cNvPr id="46" name="Oval 45"/>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7" name="Straight Connector 46"/>
              <p:cNvCxnSpPr>
                <a:stCxn id="46"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46"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9" name="Rectangle 48"/>
            <p:cNvSpPr/>
            <p:nvPr/>
          </p:nvSpPr>
          <p:spPr bwMode="auto">
            <a:xfrm>
              <a:off x="9580889" y="2623957"/>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0" name="Isosceles Triangle 49"/>
            <p:cNvSpPr/>
            <p:nvPr/>
          </p:nvSpPr>
          <p:spPr bwMode="auto">
            <a:xfrm rot="5400000">
              <a:off x="10933087" y="4240134"/>
              <a:ext cx="443006" cy="71119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1" name="Rectangle 50"/>
            <p:cNvSpPr/>
            <p:nvPr/>
          </p:nvSpPr>
          <p:spPr bwMode="auto">
            <a:xfrm>
              <a:off x="10682454" y="2631534"/>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2" name="TextBox 51"/>
            <p:cNvSpPr txBox="1"/>
            <p:nvPr/>
          </p:nvSpPr>
          <p:spPr>
            <a:xfrm rot="16200000">
              <a:off x="8123626" y="3145826"/>
              <a:ext cx="1634544" cy="59992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53" name="TextBox 52"/>
            <p:cNvSpPr txBox="1"/>
            <p:nvPr/>
          </p:nvSpPr>
          <p:spPr>
            <a:xfrm rot="16200000">
              <a:off x="9551716" y="3141054"/>
              <a:ext cx="946579" cy="59992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54" name="TextBox 53"/>
            <p:cNvSpPr txBox="1"/>
            <p:nvPr/>
          </p:nvSpPr>
          <p:spPr>
            <a:xfrm rot="16200000">
              <a:off x="10568819" y="3155463"/>
              <a:ext cx="1187430" cy="59992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grpSp>
      <p:pic>
        <p:nvPicPr>
          <p:cNvPr id="56" name="Picture 55"/>
          <p:cNvPicPr>
            <a:picLocks noChangeAspect="1"/>
          </p:cNvPicPr>
          <p:nvPr/>
        </p:nvPicPr>
        <p:blipFill>
          <a:blip r:embed="rId3"/>
          <a:stretch>
            <a:fillRect/>
          </a:stretch>
        </p:blipFill>
        <p:spPr>
          <a:xfrm>
            <a:off x="10882654" y="2777282"/>
            <a:ext cx="641052" cy="639673"/>
          </a:xfrm>
          <a:prstGeom prst="rect">
            <a:avLst/>
          </a:prstGeom>
        </p:spPr>
      </p:pic>
      <p:pic>
        <p:nvPicPr>
          <p:cNvPr id="58" name="Picture 57"/>
          <p:cNvPicPr>
            <a:picLocks noChangeAspect="1"/>
          </p:cNvPicPr>
          <p:nvPr/>
        </p:nvPicPr>
        <p:blipFill>
          <a:blip r:embed="rId4"/>
          <a:stretch>
            <a:fillRect/>
          </a:stretch>
        </p:blipFill>
        <p:spPr>
          <a:xfrm>
            <a:off x="10880620" y="4539338"/>
            <a:ext cx="641052" cy="639673"/>
          </a:xfrm>
          <a:prstGeom prst="rect">
            <a:avLst/>
          </a:prstGeom>
        </p:spPr>
      </p:pic>
      <p:pic>
        <p:nvPicPr>
          <p:cNvPr id="60" name="Picture 59"/>
          <p:cNvPicPr>
            <a:picLocks noChangeAspect="1"/>
          </p:cNvPicPr>
          <p:nvPr/>
        </p:nvPicPr>
        <p:blipFill>
          <a:blip r:embed="rId5"/>
          <a:stretch>
            <a:fillRect/>
          </a:stretch>
        </p:blipFill>
        <p:spPr>
          <a:xfrm>
            <a:off x="10880620" y="3682212"/>
            <a:ext cx="641052" cy="639673"/>
          </a:xfrm>
          <a:prstGeom prst="rect">
            <a:avLst/>
          </a:prstGeom>
        </p:spPr>
      </p:pic>
    </p:spTree>
    <p:extLst>
      <p:ext uri="{BB962C8B-B14F-4D97-AF65-F5344CB8AC3E}">
        <p14:creationId xmlns:p14="http://schemas.microsoft.com/office/powerpoint/2010/main" val="177378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Every value gets a vote</a:t>
            </a:r>
          </a:p>
        </p:txBody>
      </p:sp>
      <p:cxnSp>
        <p:nvCxnSpPr>
          <p:cNvPr id="4" name="Straight Arrow Connector 3"/>
          <p:cNvCxnSpPr/>
          <p:nvPr/>
        </p:nvCxnSpPr>
        <p:spPr>
          <a:xfrm>
            <a:off x="3328449" y="4001815"/>
            <a:ext cx="52291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512335" y="2748177"/>
            <a:ext cx="641052" cy="639673"/>
          </a:xfrm>
          <a:prstGeom prst="rect">
            <a:avLst/>
          </a:prstGeom>
        </p:spPr>
      </p:pic>
      <p:pic>
        <p:nvPicPr>
          <p:cNvPr id="6" name="Picture 5"/>
          <p:cNvPicPr>
            <a:picLocks noChangeAspect="1"/>
          </p:cNvPicPr>
          <p:nvPr/>
        </p:nvPicPr>
        <p:blipFill>
          <a:blip r:embed="rId3"/>
          <a:stretch>
            <a:fillRect/>
          </a:stretch>
        </p:blipFill>
        <p:spPr>
          <a:xfrm>
            <a:off x="2510301" y="4510232"/>
            <a:ext cx="641052" cy="639673"/>
          </a:xfrm>
          <a:prstGeom prst="rect">
            <a:avLst/>
          </a:prstGeom>
        </p:spPr>
      </p:pic>
      <p:pic>
        <p:nvPicPr>
          <p:cNvPr id="7" name="Picture 6"/>
          <p:cNvPicPr>
            <a:picLocks noChangeAspect="1"/>
          </p:cNvPicPr>
          <p:nvPr/>
        </p:nvPicPr>
        <p:blipFill>
          <a:blip r:embed="rId4"/>
          <a:stretch>
            <a:fillRect/>
          </a:stretch>
        </p:blipFill>
        <p:spPr>
          <a:xfrm>
            <a:off x="2510301" y="3653106"/>
            <a:ext cx="641052" cy="639673"/>
          </a:xfrm>
          <a:prstGeom prst="rect">
            <a:avLst/>
          </a:prstGeom>
        </p:spPr>
      </p:pic>
      <p:pic>
        <p:nvPicPr>
          <p:cNvPr id="9" name="Picture 8"/>
          <p:cNvPicPr>
            <a:picLocks noChangeAspect="1"/>
          </p:cNvPicPr>
          <p:nvPr/>
        </p:nvPicPr>
        <p:blipFill>
          <a:blip r:embed="rId5"/>
          <a:stretch>
            <a:fillRect/>
          </a:stretch>
        </p:blipFill>
        <p:spPr>
          <a:xfrm>
            <a:off x="4034564" y="2159065"/>
            <a:ext cx="324800" cy="3765543"/>
          </a:xfrm>
          <a:prstGeom prst="rect">
            <a:avLst/>
          </a:prstGeom>
        </p:spPr>
      </p:pic>
      <p:cxnSp>
        <p:nvCxnSpPr>
          <p:cNvPr id="11" name="Straight Connector 10"/>
          <p:cNvCxnSpPr/>
          <p:nvPr/>
        </p:nvCxnSpPr>
        <p:spPr>
          <a:xfrm flipV="1">
            <a:off x="3151353" y="2159065"/>
            <a:ext cx="883211" cy="58911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3" name="Straight Connector 12"/>
          <p:cNvCxnSpPr/>
          <p:nvPr/>
        </p:nvCxnSpPr>
        <p:spPr>
          <a:xfrm>
            <a:off x="3151353" y="3387850"/>
            <a:ext cx="88321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flipV="1">
            <a:off x="3151352" y="3387850"/>
            <a:ext cx="881177" cy="265257"/>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7" name="Straight Connector 16"/>
          <p:cNvCxnSpPr/>
          <p:nvPr/>
        </p:nvCxnSpPr>
        <p:spPr>
          <a:xfrm>
            <a:off x="3149318" y="4292781"/>
            <a:ext cx="883211" cy="331453"/>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20" name="Straight Connector 19"/>
          <p:cNvCxnSpPr/>
          <p:nvPr/>
        </p:nvCxnSpPr>
        <p:spPr>
          <a:xfrm>
            <a:off x="3147284" y="4510233"/>
            <a:ext cx="885245" cy="12341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23" name="Straight Connector 22"/>
          <p:cNvCxnSpPr/>
          <p:nvPr/>
        </p:nvCxnSpPr>
        <p:spPr>
          <a:xfrm>
            <a:off x="3147284" y="5149906"/>
            <a:ext cx="885245" cy="77470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26" name="Straight Arrow Connector 25"/>
          <p:cNvCxnSpPr/>
          <p:nvPr/>
        </p:nvCxnSpPr>
        <p:spPr>
          <a:xfrm>
            <a:off x="3328449" y="4848340"/>
            <a:ext cx="522914" cy="301566"/>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328449" y="2796165"/>
            <a:ext cx="597617" cy="26965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647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E9BCD-A9BA-442D-A898-2EEA3546593B}"/>
              </a:ext>
            </a:extLst>
          </p:cNvPr>
          <p:cNvSpPr>
            <a:spLocks noGrp="1"/>
          </p:cNvSpPr>
          <p:nvPr>
            <p:ph type="title" idx="4294967295"/>
          </p:nvPr>
        </p:nvSpPr>
        <p:spPr>
          <a:xfrm>
            <a:off x="0" y="2184400"/>
            <a:ext cx="11353800" cy="3065463"/>
          </a:xfrm>
        </p:spPr>
        <p:txBody>
          <a:bodyPr/>
          <a:lstStyle/>
          <a:p>
            <a:r>
              <a:rPr lang="en-US" dirty="0">
                <a:solidFill>
                  <a:schemeClr val="bg1"/>
                </a:solidFill>
              </a:rPr>
              <a:t>Object Detection History</a:t>
            </a:r>
          </a:p>
        </p:txBody>
      </p:sp>
    </p:spTree>
    <p:extLst>
      <p:ext uri="{BB962C8B-B14F-4D97-AF65-F5344CB8AC3E}">
        <p14:creationId xmlns:p14="http://schemas.microsoft.com/office/powerpoint/2010/main" val="428109761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1270220"/>
          </a:xfrm>
        </p:spPr>
        <p:txBody>
          <a:bodyPr/>
          <a:lstStyle/>
          <a:p>
            <a:r>
              <a:rPr lang="en-US" dirty="0">
                <a:solidFill>
                  <a:schemeClr val="bg1"/>
                </a:solidFill>
              </a:rPr>
              <a:t>Vote depends on how strongly a value predicts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p:cNvCxnSpPr>
            <a:endCxn id="30" idx="1"/>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p:cNvCxnSpPr>
            <a:endCxn id="30" idx="1"/>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0" idx="1"/>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0" idx="1"/>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0" idx="1"/>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a:endCxn id="30" idx="1"/>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a:endCxn id="30" idx="1"/>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pic>
        <p:nvPicPr>
          <p:cNvPr id="9" name="Picture 8"/>
          <p:cNvPicPr>
            <a:picLocks noChangeAspect="1"/>
          </p:cNvPicPr>
          <p:nvPr/>
        </p:nvPicPr>
        <p:blipFill>
          <a:blip r:embed="rId2"/>
          <a:stretch>
            <a:fillRect/>
          </a:stretch>
        </p:blipFill>
        <p:spPr>
          <a:xfrm>
            <a:off x="4034564" y="2159065"/>
            <a:ext cx="324800" cy="3765543"/>
          </a:xfrm>
          <a:prstGeom prst="rect">
            <a:avLst/>
          </a:prstGeom>
        </p:spPr>
      </p:pic>
    </p:spTree>
    <p:extLst>
      <p:ext uri="{BB962C8B-B14F-4D97-AF65-F5344CB8AC3E}">
        <p14:creationId xmlns:p14="http://schemas.microsoft.com/office/powerpoint/2010/main" val="1150063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1270220"/>
          </a:xfrm>
        </p:spPr>
        <p:txBody>
          <a:bodyPr/>
          <a:lstStyle/>
          <a:p>
            <a:r>
              <a:rPr lang="en-US" dirty="0">
                <a:solidFill>
                  <a:schemeClr val="bg1"/>
                </a:solidFill>
              </a:rPr>
              <a:t>Vote depends on how strongly a value predicts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49" name="Picture 48"/>
          <p:cNvPicPr>
            <a:picLocks noChangeAspect="1"/>
          </p:cNvPicPr>
          <p:nvPr/>
        </p:nvPicPr>
        <p:blipFill>
          <a:blip r:embed="rId2"/>
          <a:stretch>
            <a:fillRect/>
          </a:stretch>
        </p:blipFill>
        <p:spPr>
          <a:xfrm>
            <a:off x="4053053" y="2159065"/>
            <a:ext cx="324800" cy="3765543"/>
          </a:xfrm>
          <a:prstGeom prst="rect">
            <a:avLst/>
          </a:prstGeom>
        </p:spPr>
      </p:pic>
    </p:spTree>
    <p:extLst>
      <p:ext uri="{BB962C8B-B14F-4D97-AF65-F5344CB8AC3E}">
        <p14:creationId xmlns:p14="http://schemas.microsoft.com/office/powerpoint/2010/main" val="2280644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Tree>
    <p:extLst>
      <p:ext uri="{BB962C8B-B14F-4D97-AF65-F5344CB8AC3E}">
        <p14:creationId xmlns:p14="http://schemas.microsoft.com/office/powerpoint/2010/main" val="246521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159065"/>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Oval 48"/>
          <p:cNvSpPr/>
          <p:nvPr/>
        </p:nvSpPr>
        <p:spPr bwMode="auto">
          <a:xfrm>
            <a:off x="4004342" y="3055490"/>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Oval 59"/>
          <p:cNvSpPr/>
          <p:nvPr/>
        </p:nvSpPr>
        <p:spPr bwMode="auto">
          <a:xfrm>
            <a:off x="4004342" y="3354298"/>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4004342" y="492304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4004342" y="529655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15806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159065"/>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Oval 48"/>
          <p:cNvSpPr/>
          <p:nvPr/>
        </p:nvSpPr>
        <p:spPr bwMode="auto">
          <a:xfrm>
            <a:off x="4004342" y="3055490"/>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Oval 59"/>
          <p:cNvSpPr/>
          <p:nvPr/>
        </p:nvSpPr>
        <p:spPr bwMode="auto">
          <a:xfrm>
            <a:off x="4004342" y="3354298"/>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4004342" y="492304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4004342" y="529655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bg1"/>
                </a:solidFill>
              </a:rPr>
              <a:t>.92</a:t>
            </a:r>
          </a:p>
        </p:txBody>
      </p:sp>
      <p:sp>
        <p:nvSpPr>
          <p:cNvPr id="63" name="Oval 62"/>
          <p:cNvSpPr/>
          <p:nvPr/>
        </p:nvSpPr>
        <p:spPr bwMode="auto">
          <a:xfrm>
            <a:off x="8934679" y="2457874"/>
            <a:ext cx="1066631" cy="1066631"/>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3625837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383171"/>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Oval 48"/>
          <p:cNvSpPr/>
          <p:nvPr/>
        </p:nvSpPr>
        <p:spPr bwMode="auto">
          <a:xfrm>
            <a:off x="4004342" y="2756682"/>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4004342" y="4624233"/>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4004342" y="5595360"/>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bg1"/>
                </a:solidFill>
              </a:rPr>
              <a:t>.92</a:t>
            </a:r>
          </a:p>
        </p:txBody>
      </p:sp>
      <p:sp>
        <p:nvSpPr>
          <p:cNvPr id="63" name="Oval 62"/>
          <p:cNvSpPr/>
          <p:nvPr/>
        </p:nvSpPr>
        <p:spPr bwMode="auto">
          <a:xfrm>
            <a:off x="8934679" y="2457874"/>
            <a:ext cx="1066631" cy="1066631"/>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703356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383171"/>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Oval 48"/>
          <p:cNvSpPr/>
          <p:nvPr/>
        </p:nvSpPr>
        <p:spPr bwMode="auto">
          <a:xfrm>
            <a:off x="4004342" y="2756682"/>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4004342" y="4624233"/>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4004342" y="5595360"/>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bg1"/>
                </a:solidFill>
              </a:rPr>
              <a:t>.92</a:t>
            </a:r>
          </a:p>
        </p:txBody>
      </p:sp>
      <p:sp>
        <p:nvSpPr>
          <p:cNvPr id="60" name="TextBox 59"/>
          <p:cNvSpPr txBox="1"/>
          <p:nvPr/>
        </p:nvSpPr>
        <p:spPr>
          <a:xfrm>
            <a:off x="8934679" y="440012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bg1"/>
                </a:solidFill>
              </a:rPr>
              <a:t>.51</a:t>
            </a:r>
          </a:p>
        </p:txBody>
      </p:sp>
      <p:sp>
        <p:nvSpPr>
          <p:cNvPr id="64" name="Oval 63"/>
          <p:cNvSpPr/>
          <p:nvPr/>
        </p:nvSpPr>
        <p:spPr bwMode="auto">
          <a:xfrm>
            <a:off x="8934679" y="4250723"/>
            <a:ext cx="1066631" cy="1066631"/>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154033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Future values vote on X or O</a:t>
            </a:r>
          </a:p>
        </p:txBody>
      </p:sp>
      <p:sp>
        <p:nvSpPr>
          <p:cNvPr id="30" name="Rectangle 29"/>
          <p:cNvSpPr/>
          <p:nvPr/>
        </p:nvSpPr>
        <p:spPr bwMode="auto">
          <a:xfrm>
            <a:off x="7590041" y="2448915"/>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32" name="Rectangle 31"/>
          <p:cNvSpPr/>
          <p:nvPr/>
        </p:nvSpPr>
        <p:spPr bwMode="auto">
          <a:xfrm>
            <a:off x="7590041" y="4288074"/>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cxnSp>
        <p:nvCxnSpPr>
          <p:cNvPr id="34" name="Straight Arrow Connector 33"/>
          <p:cNvCxnSpPr>
            <a:endCxn id="30" idx="1"/>
          </p:cNvCxnSpPr>
          <p:nvPr/>
        </p:nvCxnSpPr>
        <p:spPr>
          <a:xfrm>
            <a:off x="4359363" y="2303763"/>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09180"/>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09180"/>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09181"/>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09180"/>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2571"/>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1380"/>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48339"/>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48339"/>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3763"/>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1216"/>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49162"/>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05605"/>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1315"/>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0123"/>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48340"/>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48339"/>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4359"/>
            <a:ext cx="324800" cy="3765543"/>
          </a:xfrm>
          <a:prstGeom prst="rect">
            <a:avLst/>
          </a:prstGeom>
        </p:spPr>
      </p:pic>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bg1"/>
                </a:solidFill>
              </a:rPr>
              <a:t>.92</a:t>
            </a:r>
          </a:p>
        </p:txBody>
      </p:sp>
      <p:sp>
        <p:nvSpPr>
          <p:cNvPr id="63" name="Oval 62"/>
          <p:cNvSpPr/>
          <p:nvPr/>
        </p:nvSpPr>
        <p:spPr bwMode="auto">
          <a:xfrm>
            <a:off x="7498338" y="2329272"/>
            <a:ext cx="1361638" cy="1361638"/>
          </a:xfrm>
          <a:prstGeom prst="ellipse">
            <a:avLst/>
          </a:prstGeom>
          <a:no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TextBox 59"/>
          <p:cNvSpPr txBox="1"/>
          <p:nvPr/>
        </p:nvSpPr>
        <p:spPr>
          <a:xfrm>
            <a:off x="8934679" y="440012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solidFill>
                  <a:schemeClr val="bg1"/>
                </a:solidFill>
              </a:rPr>
              <a:t>.51</a:t>
            </a:r>
          </a:p>
        </p:txBody>
      </p:sp>
    </p:spTree>
    <p:extLst>
      <p:ext uri="{BB962C8B-B14F-4D97-AF65-F5344CB8AC3E}">
        <p14:creationId xmlns:p14="http://schemas.microsoft.com/office/powerpoint/2010/main" val="3156706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A list of feature values becomes a list of votes.</a:t>
            </a:r>
          </a:p>
        </p:txBody>
      </p:sp>
      <p:sp>
        <p:nvSpPr>
          <p:cNvPr id="49" name="Rectangle 48"/>
          <p:cNvSpPr/>
          <p:nvPr/>
        </p:nvSpPr>
        <p:spPr bwMode="auto">
          <a:xfrm>
            <a:off x="5050171" y="2108295"/>
            <a:ext cx="2007235" cy="3867082"/>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Rectangle 60"/>
          <p:cNvSpPr/>
          <p:nvPr/>
        </p:nvSpPr>
        <p:spPr bwMode="auto">
          <a:xfrm>
            <a:off x="7590041" y="2448915"/>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62" name="Rectangle 61"/>
          <p:cNvSpPr/>
          <p:nvPr/>
        </p:nvSpPr>
        <p:spPr bwMode="auto">
          <a:xfrm>
            <a:off x="7590041" y="4288074"/>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pic>
        <p:nvPicPr>
          <p:cNvPr id="64" name="Picture 63"/>
          <p:cNvPicPr>
            <a:picLocks noChangeAspect="1"/>
          </p:cNvPicPr>
          <p:nvPr/>
        </p:nvPicPr>
        <p:blipFill>
          <a:blip r:embed="rId2"/>
          <a:stretch>
            <a:fillRect/>
          </a:stretch>
        </p:blipFill>
        <p:spPr>
          <a:xfrm>
            <a:off x="4053053" y="2154359"/>
            <a:ext cx="324800" cy="3765543"/>
          </a:xfrm>
          <a:prstGeom prst="rect">
            <a:avLst/>
          </a:prstGeom>
        </p:spPr>
      </p:pic>
      <p:grpSp>
        <p:nvGrpSpPr>
          <p:cNvPr id="110" name="Group 109"/>
          <p:cNvGrpSpPr/>
          <p:nvPr/>
        </p:nvGrpSpPr>
        <p:grpSpPr>
          <a:xfrm>
            <a:off x="5573086" y="3204894"/>
            <a:ext cx="1045829" cy="1344637"/>
            <a:chOff x="5684837" y="3268662"/>
            <a:chExt cx="1066800" cy="1371600"/>
          </a:xfrm>
        </p:grpSpPr>
        <p:sp>
          <p:nvSpPr>
            <p:cNvPr id="76" name="Oval 75"/>
            <p:cNvSpPr/>
            <p:nvPr/>
          </p:nvSpPr>
          <p:spPr bwMode="auto">
            <a:xfrm>
              <a:off x="5684837" y="41830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21" idx="6"/>
              <a:endCxn id="74" idx="2"/>
            </p:cNvCxnSpPr>
            <p:nvPr/>
          </p:nvCxnSpPr>
          <p:spPr>
            <a:xfrm>
              <a:off x="5837237" y="3344862"/>
              <a:ext cx="762000" cy="3810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71" idx="6"/>
              <a:endCxn id="74" idx="2"/>
            </p:cNvCxnSpPr>
            <p:nvPr/>
          </p:nvCxnSpPr>
          <p:spPr>
            <a:xfrm flipV="1">
              <a:off x="5837237" y="3725862"/>
              <a:ext cx="762000" cy="2286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1" idx="6"/>
              <a:endCxn id="73" idx="2"/>
            </p:cNvCxnSpPr>
            <p:nvPr/>
          </p:nvCxnSpPr>
          <p:spPr>
            <a:xfrm>
              <a:off x="5837237" y="3954462"/>
              <a:ext cx="762000" cy="2286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73" idx="2"/>
            </p:cNvCxnSpPr>
            <p:nvPr/>
          </p:nvCxnSpPr>
          <p:spPr>
            <a:xfrm flipV="1">
              <a:off x="5837237" y="4183062"/>
              <a:ext cx="762000" cy="376248"/>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1" idx="6"/>
              <a:endCxn id="73" idx="2"/>
            </p:cNvCxnSpPr>
            <p:nvPr/>
          </p:nvCxnSpPr>
          <p:spPr>
            <a:xfrm>
              <a:off x="5837237" y="3344862"/>
              <a:ext cx="762000" cy="838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2" idx="6"/>
              <a:endCxn id="74" idx="2"/>
            </p:cNvCxnSpPr>
            <p:nvPr/>
          </p:nvCxnSpPr>
          <p:spPr>
            <a:xfrm flipV="1">
              <a:off x="5837237" y="3725862"/>
              <a:ext cx="762000" cy="838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5684837" y="32686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1" name="Oval 70"/>
            <p:cNvSpPr/>
            <p:nvPr/>
          </p:nvSpPr>
          <p:spPr bwMode="auto">
            <a:xfrm>
              <a:off x="5684837" y="38782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2" name="Oval 71"/>
            <p:cNvSpPr/>
            <p:nvPr/>
          </p:nvSpPr>
          <p:spPr bwMode="auto">
            <a:xfrm>
              <a:off x="5684837" y="44878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3" name="Oval 72"/>
            <p:cNvSpPr/>
            <p:nvPr/>
          </p:nvSpPr>
          <p:spPr bwMode="auto">
            <a:xfrm>
              <a:off x="6599237" y="41068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4" name="Oval 73"/>
            <p:cNvSpPr/>
            <p:nvPr/>
          </p:nvSpPr>
          <p:spPr bwMode="auto">
            <a:xfrm>
              <a:off x="6599237" y="36496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5" name="Oval 74"/>
            <p:cNvSpPr/>
            <p:nvPr/>
          </p:nvSpPr>
          <p:spPr bwMode="auto">
            <a:xfrm>
              <a:off x="5684837" y="35734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77" name="Straight Connector 76"/>
            <p:cNvCxnSpPr>
              <a:stCxn id="76" idx="6"/>
              <a:endCxn id="73" idx="2"/>
            </p:cNvCxnSpPr>
            <p:nvPr/>
          </p:nvCxnSpPr>
          <p:spPr>
            <a:xfrm flipV="1">
              <a:off x="5837237" y="4183062"/>
              <a:ext cx="762000" cy="76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6" idx="6"/>
              <a:endCxn id="74" idx="2"/>
            </p:cNvCxnSpPr>
            <p:nvPr/>
          </p:nvCxnSpPr>
          <p:spPr>
            <a:xfrm flipV="1">
              <a:off x="5837237" y="3725862"/>
              <a:ext cx="762000" cy="5334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5" idx="6"/>
              <a:endCxn id="74" idx="2"/>
            </p:cNvCxnSpPr>
            <p:nvPr/>
          </p:nvCxnSpPr>
          <p:spPr>
            <a:xfrm>
              <a:off x="5837237" y="3649662"/>
              <a:ext cx="762000" cy="76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5" idx="6"/>
              <a:endCxn id="73" idx="2"/>
            </p:cNvCxnSpPr>
            <p:nvPr/>
          </p:nvCxnSpPr>
          <p:spPr>
            <a:xfrm>
              <a:off x="5837237" y="3649662"/>
              <a:ext cx="762000" cy="5334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883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Fully connected layer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These can also be stacked. </a:t>
            </a:r>
          </a:p>
        </p:txBody>
      </p:sp>
      <p:sp>
        <p:nvSpPr>
          <p:cNvPr id="49" name="Rectangle 48"/>
          <p:cNvSpPr/>
          <p:nvPr/>
        </p:nvSpPr>
        <p:spPr bwMode="auto">
          <a:xfrm>
            <a:off x="5348979" y="2383171"/>
            <a:ext cx="1344637" cy="321219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Rectangle 60"/>
          <p:cNvSpPr/>
          <p:nvPr/>
        </p:nvSpPr>
        <p:spPr bwMode="auto">
          <a:xfrm>
            <a:off x="9084083" y="2448915"/>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62" name="Rectangle 61"/>
          <p:cNvSpPr/>
          <p:nvPr/>
        </p:nvSpPr>
        <p:spPr bwMode="auto">
          <a:xfrm>
            <a:off x="9084083" y="4288074"/>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pic>
        <p:nvPicPr>
          <p:cNvPr id="64" name="Picture 63"/>
          <p:cNvPicPr>
            <a:picLocks noChangeAspect="1"/>
          </p:cNvPicPr>
          <p:nvPr/>
        </p:nvPicPr>
        <p:blipFill>
          <a:blip r:embed="rId2"/>
          <a:stretch>
            <a:fillRect/>
          </a:stretch>
        </p:blipFill>
        <p:spPr>
          <a:xfrm>
            <a:off x="2659705" y="2154359"/>
            <a:ext cx="324800" cy="3765543"/>
          </a:xfrm>
          <a:prstGeom prst="rect">
            <a:avLst/>
          </a:prstGeom>
        </p:spPr>
      </p:pic>
      <p:grpSp>
        <p:nvGrpSpPr>
          <p:cNvPr id="110" name="Group 109"/>
          <p:cNvGrpSpPr/>
          <p:nvPr/>
        </p:nvGrpSpPr>
        <p:grpSpPr>
          <a:xfrm>
            <a:off x="5776442" y="3497157"/>
            <a:ext cx="639117" cy="821723"/>
            <a:chOff x="5684837" y="3268662"/>
            <a:chExt cx="1066800" cy="1371600"/>
          </a:xfrm>
        </p:grpSpPr>
        <p:sp>
          <p:nvSpPr>
            <p:cNvPr id="76" name="Oval 75"/>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21" idx="6"/>
              <a:endCxn id="74"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71" idx="6"/>
              <a:endCxn id="74"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1" idx="6"/>
              <a:endCxn id="73"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73"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1" idx="6"/>
              <a:endCxn id="73"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2" idx="6"/>
              <a:endCxn id="74"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1" name="Oval 70"/>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2" name="Oval 71"/>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3" name="Oval 72"/>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4" name="Oval 73"/>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5" name="Oval 74"/>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77" name="Straight Connector 76"/>
            <p:cNvCxnSpPr>
              <a:stCxn id="76" idx="6"/>
              <a:endCxn id="73"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6" idx="6"/>
              <a:endCxn id="74"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5" idx="6"/>
              <a:endCxn id="74"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5" idx="6"/>
              <a:endCxn id="73"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bwMode="auto">
          <a:xfrm>
            <a:off x="6992425" y="2383171"/>
            <a:ext cx="1344637" cy="321219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27" name="Group 26"/>
          <p:cNvGrpSpPr/>
          <p:nvPr/>
        </p:nvGrpSpPr>
        <p:grpSpPr>
          <a:xfrm>
            <a:off x="7419888" y="3497157"/>
            <a:ext cx="639117" cy="821723"/>
            <a:chOff x="5684837" y="3268662"/>
            <a:chExt cx="1066800" cy="1371600"/>
          </a:xfrm>
        </p:grpSpPr>
        <p:sp>
          <p:nvSpPr>
            <p:cNvPr id="28" name="Oval 27"/>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9" name="Straight Connector 28"/>
            <p:cNvCxnSpPr>
              <a:stCxn id="35" idx="6"/>
              <a:endCxn id="39"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6" idx="6"/>
              <a:endCxn id="39"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6" idx="6"/>
              <a:endCxn id="38"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38"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5" idx="6"/>
              <a:endCxn id="38"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7" idx="6"/>
              <a:endCxn id="39"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6" name="Oval 35"/>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7" name="Oval 36"/>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8" name="Oval 37"/>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9" name="Oval 38"/>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0" name="Oval 39"/>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1" name="Straight Connector 40"/>
            <p:cNvCxnSpPr>
              <a:stCxn id="28" idx="6"/>
              <a:endCxn id="38"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8" idx="6"/>
              <a:endCxn id="39"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6"/>
              <a:endCxn id="39"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6"/>
              <a:endCxn id="38"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bwMode="auto">
          <a:xfrm>
            <a:off x="3705534" y="2383171"/>
            <a:ext cx="1344637" cy="321219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46" name="Group 45"/>
          <p:cNvGrpSpPr/>
          <p:nvPr/>
        </p:nvGrpSpPr>
        <p:grpSpPr>
          <a:xfrm>
            <a:off x="4132997" y="3497157"/>
            <a:ext cx="639117" cy="821723"/>
            <a:chOff x="5684837" y="3268662"/>
            <a:chExt cx="1066800" cy="1371600"/>
          </a:xfrm>
        </p:grpSpPr>
        <p:sp>
          <p:nvSpPr>
            <p:cNvPr id="47" name="Oval 46"/>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8" name="Straight Connector 47"/>
            <p:cNvCxnSpPr>
              <a:stCxn id="55" idx="6"/>
              <a:endCxn id="59"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6" idx="6"/>
              <a:endCxn id="59"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6" idx="6"/>
              <a:endCxn id="58"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58"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5" idx="6"/>
              <a:endCxn id="58"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7" idx="6"/>
              <a:endCxn id="59"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Oval 54"/>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6" name="Oval 55"/>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7" name="Oval 56"/>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8" name="Oval 57"/>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9" name="Oval 58"/>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Oval 59"/>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3" name="Straight Connector 62"/>
            <p:cNvCxnSpPr>
              <a:stCxn id="47" idx="6"/>
              <a:endCxn id="58"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7" idx="6"/>
              <a:endCxn id="59"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0" idx="6"/>
              <a:endCxn id="59"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0" idx="6"/>
              <a:endCxn id="58"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067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9E40C-CF85-44B7-B1DF-0FEA814807E5}"/>
              </a:ext>
            </a:extLst>
          </p:cNvPr>
          <p:cNvPicPr>
            <a:picLocks noChangeAspect="1"/>
          </p:cNvPicPr>
          <p:nvPr/>
        </p:nvPicPr>
        <p:blipFill>
          <a:blip r:embed="rId2"/>
          <a:stretch>
            <a:fillRect/>
          </a:stretch>
        </p:blipFill>
        <p:spPr>
          <a:xfrm>
            <a:off x="1042988" y="1243014"/>
            <a:ext cx="9534525" cy="5191125"/>
          </a:xfrm>
          <a:prstGeom prst="rect">
            <a:avLst/>
          </a:prstGeom>
        </p:spPr>
      </p:pic>
      <p:sp>
        <p:nvSpPr>
          <p:cNvPr id="4" name="Rectangle 3">
            <a:extLst>
              <a:ext uri="{FF2B5EF4-FFF2-40B4-BE49-F238E27FC236}">
                <a16:creationId xmlns:a16="http://schemas.microsoft.com/office/drawing/2014/main" id="{675C1985-38FE-42A6-ACC2-BE0F0000D3B7}"/>
              </a:ext>
            </a:extLst>
          </p:cNvPr>
          <p:cNvSpPr/>
          <p:nvPr/>
        </p:nvSpPr>
        <p:spPr>
          <a:xfrm>
            <a:off x="1042987" y="200551"/>
            <a:ext cx="10106025" cy="1077218"/>
          </a:xfrm>
          <a:prstGeom prst="rect">
            <a:avLst/>
          </a:prstGeom>
        </p:spPr>
        <p:txBody>
          <a:bodyPr wrap="square">
            <a:spAutoFit/>
          </a:bodyPr>
          <a:lstStyle/>
          <a:p>
            <a:r>
              <a:rPr lang="en-US" sz="3200" b="1" dirty="0">
                <a:solidFill>
                  <a:schemeClr val="bg1"/>
                </a:solidFill>
                <a:latin typeface="+mj-lt"/>
              </a:rPr>
              <a:t>The first efficient Face Detector (Viola-Jones Algorithm, 2001)</a:t>
            </a:r>
          </a:p>
        </p:txBody>
      </p:sp>
    </p:spTree>
    <p:extLst>
      <p:ext uri="{BB962C8B-B14F-4D97-AF65-F5344CB8AC3E}">
        <p14:creationId xmlns:p14="http://schemas.microsoft.com/office/powerpoint/2010/main" val="39756552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Putting it all together</a:t>
            </a: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A set of pixels becomes a set of votes.</a:t>
            </a:r>
          </a:p>
        </p:txBody>
      </p:sp>
      <p:pic>
        <p:nvPicPr>
          <p:cNvPr id="4" name="Picture 3"/>
          <p:cNvPicPr>
            <a:picLocks noChangeAspect="1"/>
          </p:cNvPicPr>
          <p:nvPr/>
        </p:nvPicPr>
        <p:blipFill>
          <a:blip r:embed="rId2"/>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811319" y="4167170"/>
            <a:ext cx="497408" cy="523689"/>
            <a:chOff x="4740385" y="3954462"/>
            <a:chExt cx="487252" cy="512996"/>
          </a:xfrm>
        </p:grpSpPr>
        <p:sp>
          <p:nvSpPr>
            <p:cNvPr id="46" name="Oval 45"/>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7" name="Straight Connector 46"/>
            <p:cNvCxnSpPr>
              <a:stCxn id="46" idx="1"/>
              <a:endCxn id="46"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7"/>
              <a:endCxn id="46"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3701179" y="2848449"/>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9" name="Group 8"/>
          <p:cNvGrpSpPr/>
          <p:nvPr/>
        </p:nvGrpSpPr>
        <p:grpSpPr>
          <a:xfrm>
            <a:off x="4700983" y="4172481"/>
            <a:ext cx="493796" cy="519886"/>
            <a:chOff x="5154100" y="3720044"/>
            <a:chExt cx="801662" cy="844018"/>
          </a:xfrm>
        </p:grpSpPr>
        <p:sp>
          <p:nvSpPr>
            <p:cNvPr id="43" name="Oval 42"/>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4" name="Straight Connector 43"/>
            <p:cNvCxnSpPr>
              <a:stCxn id="43"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43"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4569642" y="2842390"/>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1" name="Isosceles Triangle 10"/>
          <p:cNvSpPr/>
          <p:nvPr/>
        </p:nvSpPr>
        <p:spPr bwMode="auto">
          <a:xfrm rot="5400000">
            <a:off x="5650961" y="4134806"/>
            <a:ext cx="354260" cy="568726"/>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2" name="Rectangle 11"/>
          <p:cNvSpPr/>
          <p:nvPr/>
        </p:nvSpPr>
        <p:spPr bwMode="auto">
          <a:xfrm>
            <a:off x="5450536" y="2848449"/>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3" name="TextBox 12"/>
          <p:cNvSpPr txBox="1"/>
          <p:nvPr/>
        </p:nvSpPr>
        <p:spPr>
          <a:xfrm rot="16200000">
            <a:off x="3404306" y="3259717"/>
            <a:ext cx="1307104"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14" name="TextBox 13"/>
          <p:cNvSpPr txBox="1"/>
          <p:nvPr/>
        </p:nvSpPr>
        <p:spPr>
          <a:xfrm rot="16200000">
            <a:off x="4546314" y="3255900"/>
            <a:ext cx="756955" cy="47974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15" name="TextBox 14"/>
          <p:cNvSpPr txBox="1"/>
          <p:nvPr/>
        </p:nvSpPr>
        <p:spPr>
          <a:xfrm rot="16200000">
            <a:off x="5359665" y="3267424"/>
            <a:ext cx="949557"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grpSp>
        <p:nvGrpSpPr>
          <p:cNvPr id="16" name="Group 15"/>
          <p:cNvGrpSpPr/>
          <p:nvPr/>
        </p:nvGrpSpPr>
        <p:grpSpPr>
          <a:xfrm>
            <a:off x="2097527" y="4173229"/>
            <a:ext cx="497408" cy="523689"/>
            <a:chOff x="4740385" y="3954462"/>
            <a:chExt cx="487252" cy="512996"/>
          </a:xfrm>
        </p:grpSpPr>
        <p:sp>
          <p:nvSpPr>
            <p:cNvPr id="40" name="Oval 39"/>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1" name="Straight Connector 40"/>
            <p:cNvCxnSpPr>
              <a:stCxn id="40" idx="1"/>
              <a:endCxn id="40"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7"/>
              <a:endCxn id="40"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1987386" y="2854508"/>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18" name="Group 17"/>
          <p:cNvGrpSpPr/>
          <p:nvPr/>
        </p:nvGrpSpPr>
        <p:grpSpPr>
          <a:xfrm>
            <a:off x="2987191" y="4178539"/>
            <a:ext cx="493796" cy="519886"/>
            <a:chOff x="5154100" y="3720044"/>
            <a:chExt cx="801662" cy="844018"/>
          </a:xfrm>
        </p:grpSpPr>
        <p:sp>
          <p:nvSpPr>
            <p:cNvPr id="37" name="Oval 3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8" name="Straight Connector 37"/>
            <p:cNvCxnSpPr>
              <a:stCxn id="3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3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bwMode="auto">
          <a:xfrm>
            <a:off x="2855851" y="2848449"/>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0" name="TextBox 19"/>
          <p:cNvSpPr txBox="1"/>
          <p:nvPr/>
        </p:nvSpPr>
        <p:spPr>
          <a:xfrm rot="16200000">
            <a:off x="1690514" y="3265776"/>
            <a:ext cx="1307104"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21" name="TextBox 20"/>
          <p:cNvSpPr txBox="1"/>
          <p:nvPr/>
        </p:nvSpPr>
        <p:spPr>
          <a:xfrm rot="16200000">
            <a:off x="2832521" y="3261959"/>
            <a:ext cx="756955" cy="47974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grpSp>
        <p:nvGrpSpPr>
          <p:cNvPr id="22" name="Group 21"/>
          <p:cNvGrpSpPr/>
          <p:nvPr/>
        </p:nvGrpSpPr>
        <p:grpSpPr>
          <a:xfrm>
            <a:off x="6416512" y="4156163"/>
            <a:ext cx="497408" cy="523689"/>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auto">
          <a:xfrm>
            <a:off x="6306372" y="283744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24" name="Group 23"/>
          <p:cNvGrpSpPr/>
          <p:nvPr/>
        </p:nvGrpSpPr>
        <p:grpSpPr>
          <a:xfrm>
            <a:off x="7306177" y="4161474"/>
            <a:ext cx="493796" cy="519886"/>
            <a:chOff x="5154100" y="3720044"/>
            <a:chExt cx="801662" cy="844018"/>
          </a:xfrm>
        </p:grpSpPr>
        <p:sp>
          <p:nvSpPr>
            <p:cNvPr id="31" name="Oval 30"/>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2" name="Straight Connector 31"/>
            <p:cNvCxnSpPr>
              <a:stCxn id="31"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31"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7174835" y="283138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6" name="Isosceles Triangle 25"/>
          <p:cNvSpPr/>
          <p:nvPr/>
        </p:nvSpPr>
        <p:spPr bwMode="auto">
          <a:xfrm rot="5400000">
            <a:off x="8256154" y="4123800"/>
            <a:ext cx="354260" cy="568726"/>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7" name="Rectangle 26"/>
          <p:cNvSpPr/>
          <p:nvPr/>
        </p:nvSpPr>
        <p:spPr bwMode="auto">
          <a:xfrm>
            <a:off x="8055728" y="283744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8" name="TextBox 27"/>
          <p:cNvSpPr txBox="1"/>
          <p:nvPr/>
        </p:nvSpPr>
        <p:spPr>
          <a:xfrm rot="16200000">
            <a:off x="6009498" y="3248710"/>
            <a:ext cx="1307104"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29" name="TextBox 28"/>
          <p:cNvSpPr txBox="1"/>
          <p:nvPr/>
        </p:nvSpPr>
        <p:spPr>
          <a:xfrm rot="16200000">
            <a:off x="7151506" y="3244893"/>
            <a:ext cx="756955" cy="47974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30" name="TextBox 29"/>
          <p:cNvSpPr txBox="1"/>
          <p:nvPr/>
        </p:nvSpPr>
        <p:spPr>
          <a:xfrm rot="16200000">
            <a:off x="7964858" y="3256416"/>
            <a:ext cx="949557"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sp>
        <p:nvSpPr>
          <p:cNvPr id="51" name="Rectangle 50"/>
          <p:cNvSpPr/>
          <p:nvPr/>
        </p:nvSpPr>
        <p:spPr bwMode="auto">
          <a:xfrm>
            <a:off x="8952153" y="283138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2" name="TextBox 51"/>
          <p:cNvSpPr txBox="1"/>
          <p:nvPr/>
        </p:nvSpPr>
        <p:spPr>
          <a:xfrm rot="16200000">
            <a:off x="8748703" y="3117597"/>
            <a:ext cx="1174721" cy="745264"/>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53" name="Group 52"/>
          <p:cNvGrpSpPr/>
          <p:nvPr/>
        </p:nvGrpSpPr>
        <p:grpSpPr>
          <a:xfrm>
            <a:off x="9136104" y="4163433"/>
            <a:ext cx="401901" cy="516730"/>
            <a:chOff x="5684837" y="3268662"/>
            <a:chExt cx="1066800" cy="1371600"/>
          </a:xfrm>
        </p:grpSpPr>
        <p:sp>
          <p:nvSpPr>
            <p:cNvPr id="54" name="Oval 53"/>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55" name="Straight Connector 54"/>
            <p:cNvCxnSpPr>
              <a:stCxn id="61" idx="6"/>
              <a:endCxn id="65"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2" idx="6"/>
              <a:endCxn id="65"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2" idx="6"/>
              <a:endCxn id="64"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64"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1" idx="6"/>
              <a:endCxn id="64"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63" idx="6"/>
              <a:endCxn id="65"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Oval 60"/>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3" name="Oval 62"/>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4" name="Oval 63"/>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5" name="Oval 64"/>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6" name="Oval 65"/>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7" name="Straight Connector 66"/>
            <p:cNvCxnSpPr>
              <a:stCxn id="54" idx="6"/>
              <a:endCxn id="64"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4" idx="6"/>
              <a:endCxn id="65"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6" idx="6"/>
              <a:endCxn id="65"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6"/>
              <a:endCxn id="64"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bwMode="auto">
          <a:xfrm>
            <a:off x="9848514" y="283138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2" name="TextBox 71"/>
          <p:cNvSpPr txBox="1"/>
          <p:nvPr/>
        </p:nvSpPr>
        <p:spPr>
          <a:xfrm rot="16200000">
            <a:off x="9645065" y="3117597"/>
            <a:ext cx="1174721" cy="745264"/>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73" name="Group 72"/>
          <p:cNvGrpSpPr/>
          <p:nvPr/>
        </p:nvGrpSpPr>
        <p:grpSpPr>
          <a:xfrm>
            <a:off x="10032465" y="4163433"/>
            <a:ext cx="401901" cy="516730"/>
            <a:chOff x="5684837" y="3268662"/>
            <a:chExt cx="1066800" cy="1371600"/>
          </a:xfrm>
        </p:grpSpPr>
        <p:sp>
          <p:nvSpPr>
            <p:cNvPr id="74" name="Oval 73"/>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75" name="Straight Connector 74"/>
            <p:cNvCxnSpPr>
              <a:stCxn id="81" idx="6"/>
              <a:endCxn id="85"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2" idx="6"/>
              <a:endCxn id="85"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2" idx="6"/>
              <a:endCxn id="84"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84"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81" idx="6"/>
              <a:endCxn id="84"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3" idx="6"/>
              <a:endCxn id="85"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2" name="Oval 81"/>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3" name="Oval 82"/>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4" name="Oval 83"/>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5" name="Oval 84"/>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6" name="Oval 85"/>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7" name="Straight Connector 86"/>
            <p:cNvCxnSpPr>
              <a:stCxn id="74" idx="6"/>
              <a:endCxn id="84"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4" idx="6"/>
              <a:endCxn id="85"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6" idx="6"/>
              <a:endCxn id="85"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6" idx="6"/>
              <a:endCxn id="84"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10978567" y="2864789"/>
            <a:ext cx="806575" cy="2130427"/>
            <a:chOff x="9266237" y="2497524"/>
            <a:chExt cx="1143000" cy="3019038"/>
          </a:xfrm>
        </p:grpSpPr>
        <p:sp>
          <p:nvSpPr>
            <p:cNvPr id="91" name="Rectangle 90"/>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92" name="Rectangle 91"/>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grpSp>
      <p:cxnSp>
        <p:nvCxnSpPr>
          <p:cNvPr id="94" name="Straight Arrow Connector 93"/>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.92</a:t>
            </a:r>
          </a:p>
        </p:txBody>
      </p:sp>
      <p:sp>
        <p:nvSpPr>
          <p:cNvPr id="96" name="TextBox 95"/>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.51</a:t>
            </a:r>
          </a:p>
        </p:txBody>
      </p:sp>
    </p:spTree>
    <p:extLst>
      <p:ext uri="{BB962C8B-B14F-4D97-AF65-F5344CB8AC3E}">
        <p14:creationId xmlns:p14="http://schemas.microsoft.com/office/powerpoint/2010/main" val="928255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Learning</a:t>
            </a:r>
          </a:p>
        </p:txBody>
      </p:sp>
      <p:sp>
        <p:nvSpPr>
          <p:cNvPr id="3" name="Text Placeholder 2"/>
          <p:cNvSpPr>
            <a:spLocks noGrp="1"/>
          </p:cNvSpPr>
          <p:nvPr>
            <p:ph type="body" sz="quarter" idx="4294967295"/>
          </p:nvPr>
        </p:nvSpPr>
        <p:spPr>
          <a:xfrm>
            <a:off x="0" y="1189038"/>
            <a:ext cx="11652250" cy="2717603"/>
          </a:xfrm>
        </p:spPr>
        <p:txBody>
          <a:bodyPr/>
          <a:lstStyle/>
          <a:p>
            <a:r>
              <a:rPr lang="en-US" dirty="0">
                <a:solidFill>
                  <a:schemeClr val="bg1"/>
                </a:solidFill>
              </a:rPr>
              <a:t>Q: Where do all the magic numbers come from?</a:t>
            </a:r>
          </a:p>
          <a:p>
            <a:r>
              <a:rPr lang="en-US" dirty="0">
                <a:solidFill>
                  <a:schemeClr val="bg1"/>
                </a:solidFill>
              </a:rPr>
              <a:t>	Features in convolutional layers</a:t>
            </a:r>
          </a:p>
          <a:p>
            <a:r>
              <a:rPr lang="en-US" dirty="0">
                <a:solidFill>
                  <a:schemeClr val="bg1"/>
                </a:solidFill>
              </a:rPr>
              <a:t>	Voting weights in fully connected layers</a:t>
            </a:r>
          </a:p>
          <a:p>
            <a:r>
              <a:rPr lang="en-US" dirty="0">
                <a:solidFill>
                  <a:schemeClr val="bg1"/>
                </a:solidFill>
              </a:rPr>
              <a:t>A: Backpropagation</a:t>
            </a:r>
          </a:p>
        </p:txBody>
      </p:sp>
    </p:spTree>
    <p:extLst>
      <p:ext uri="{BB962C8B-B14F-4D97-AF65-F5344CB8AC3E}">
        <p14:creationId xmlns:p14="http://schemas.microsoft.com/office/powerpoint/2010/main" val="347662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err="1">
                <a:solidFill>
                  <a:schemeClr val="bg1"/>
                </a:solidFill>
              </a:rPr>
              <a:t>Backprop</a:t>
            </a:r>
            <a:endParaRPr lang="en-US" dirty="0">
              <a:solidFill>
                <a:schemeClr val="bg1"/>
              </a:solidFill>
            </a:endParaRPr>
          </a:p>
        </p:txBody>
      </p:sp>
      <p:sp>
        <p:nvSpPr>
          <p:cNvPr id="3" name="Text Placeholder 2"/>
          <p:cNvSpPr>
            <a:spLocks noGrp="1"/>
          </p:cNvSpPr>
          <p:nvPr>
            <p:ph type="body" sz="quarter" idx="4294967295"/>
          </p:nvPr>
        </p:nvSpPr>
        <p:spPr>
          <a:xfrm>
            <a:off x="0" y="1189038"/>
            <a:ext cx="11652250" cy="727443"/>
          </a:xfrm>
        </p:spPr>
        <p:txBody>
          <a:bodyPr/>
          <a:lstStyle/>
          <a:p>
            <a:r>
              <a:rPr lang="en-US" dirty="0">
                <a:solidFill>
                  <a:schemeClr val="bg1"/>
                </a:solidFill>
              </a:rPr>
              <a:t>Error = right answer – actual answer</a:t>
            </a:r>
          </a:p>
        </p:txBody>
      </p:sp>
      <p:pic>
        <p:nvPicPr>
          <p:cNvPr id="4" name="Picture 3"/>
          <p:cNvPicPr>
            <a:picLocks noChangeAspect="1"/>
          </p:cNvPicPr>
          <p:nvPr/>
        </p:nvPicPr>
        <p:blipFill>
          <a:blip r:embed="rId2"/>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7" y="2831384"/>
            <a:ext cx="8617671" cy="2238805"/>
            <a:chOff x="2027237" y="2887662"/>
            <a:chExt cx="8790473"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8" name="TextBox 17"/>
            <p:cNvSpPr txBox="1"/>
            <p:nvPr/>
          </p:nvSpPr>
          <p:spPr>
            <a:xfrm rot="16200000">
              <a:off x="3472569" y="332458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19" name="TextBox 18"/>
            <p:cNvSpPr txBox="1"/>
            <p:nvPr/>
          </p:nvSpPr>
          <p:spPr>
            <a:xfrm rot="16200000">
              <a:off x="4637476" y="3320690"/>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20" name="TextBox 19"/>
            <p:cNvSpPr txBox="1"/>
            <p:nvPr/>
          </p:nvSpPr>
          <p:spPr>
            <a:xfrm rot="16200000">
              <a:off x="5467137" y="3332445"/>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1" name="TextBox 30"/>
            <p:cNvSpPr txBox="1"/>
            <p:nvPr/>
          </p:nvSpPr>
          <p:spPr>
            <a:xfrm rot="16200000">
              <a:off x="1724412" y="333076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32" name="TextBox 31"/>
            <p:cNvSpPr txBox="1"/>
            <p:nvPr/>
          </p:nvSpPr>
          <p:spPr>
            <a:xfrm rot="16200000">
              <a:off x="2889318" y="3326871"/>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5" name="TextBox 44"/>
            <p:cNvSpPr txBox="1"/>
            <p:nvPr/>
          </p:nvSpPr>
          <p:spPr>
            <a:xfrm rot="16200000">
              <a:off x="6130001" y="3313356"/>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46" name="TextBox 45"/>
            <p:cNvSpPr txBox="1"/>
            <p:nvPr/>
          </p:nvSpPr>
          <p:spPr>
            <a:xfrm rot="16200000">
              <a:off x="7294908" y="3309463"/>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47" name="TextBox 46"/>
            <p:cNvSpPr txBox="1"/>
            <p:nvPr/>
          </p:nvSpPr>
          <p:spPr>
            <a:xfrm rot="16200000">
              <a:off x="8124569" y="3321217"/>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TextBox 48"/>
            <p:cNvSpPr txBox="1"/>
            <p:nvPr/>
          </p:nvSpPr>
          <p:spPr>
            <a:xfrm rot="16200000">
              <a:off x="8924132"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9" name="TextBox 68"/>
            <p:cNvSpPr txBox="1"/>
            <p:nvPr/>
          </p:nvSpPr>
          <p:spPr>
            <a:xfrm rot="16200000">
              <a:off x="9838467"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.51</a:t>
            </a:r>
          </a:p>
        </p:txBody>
      </p:sp>
    </p:spTree>
    <p:extLst>
      <p:ext uri="{BB962C8B-B14F-4D97-AF65-F5344CB8AC3E}">
        <p14:creationId xmlns:p14="http://schemas.microsoft.com/office/powerpoint/2010/main" val="11702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p:cNvPicPr>
            <a:picLocks noChangeAspect="1"/>
          </p:cNvPicPr>
          <p:nvPr/>
        </p:nvPicPr>
        <p:blipFill>
          <a:blip r:embed="rId2"/>
          <a:stretch>
            <a:fillRect/>
          </a:stretch>
        </p:blipFill>
        <p:spPr>
          <a:xfrm>
            <a:off x="3309415" y="702687"/>
            <a:ext cx="6148177" cy="1662297"/>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err="1">
                <a:solidFill>
                  <a:schemeClr val="bg1"/>
                </a:solidFill>
              </a:rPr>
              <a:t>Backprop</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7" y="2831384"/>
            <a:ext cx="8617671" cy="2238805"/>
            <a:chOff x="2027237" y="2887662"/>
            <a:chExt cx="8790473"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8" name="TextBox 17"/>
            <p:cNvSpPr txBox="1"/>
            <p:nvPr/>
          </p:nvSpPr>
          <p:spPr>
            <a:xfrm rot="16200000">
              <a:off x="3472569" y="332458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19" name="TextBox 18"/>
            <p:cNvSpPr txBox="1"/>
            <p:nvPr/>
          </p:nvSpPr>
          <p:spPr>
            <a:xfrm rot="16200000">
              <a:off x="4637476" y="3320690"/>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20" name="TextBox 19"/>
            <p:cNvSpPr txBox="1"/>
            <p:nvPr/>
          </p:nvSpPr>
          <p:spPr>
            <a:xfrm rot="16200000">
              <a:off x="5467137" y="3332445"/>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1" name="TextBox 30"/>
            <p:cNvSpPr txBox="1"/>
            <p:nvPr/>
          </p:nvSpPr>
          <p:spPr>
            <a:xfrm rot="16200000">
              <a:off x="1724412" y="333076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32" name="TextBox 31"/>
            <p:cNvSpPr txBox="1"/>
            <p:nvPr/>
          </p:nvSpPr>
          <p:spPr>
            <a:xfrm rot="16200000">
              <a:off x="2889318" y="3326871"/>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5" name="TextBox 44"/>
            <p:cNvSpPr txBox="1"/>
            <p:nvPr/>
          </p:nvSpPr>
          <p:spPr>
            <a:xfrm rot="16200000">
              <a:off x="6130001" y="3313356"/>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46" name="TextBox 45"/>
            <p:cNvSpPr txBox="1"/>
            <p:nvPr/>
          </p:nvSpPr>
          <p:spPr>
            <a:xfrm rot="16200000">
              <a:off x="7294908" y="3309463"/>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47" name="TextBox 46"/>
            <p:cNvSpPr txBox="1"/>
            <p:nvPr/>
          </p:nvSpPr>
          <p:spPr>
            <a:xfrm rot="16200000">
              <a:off x="8124569" y="3321217"/>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TextBox 48"/>
            <p:cNvSpPr txBox="1"/>
            <p:nvPr/>
          </p:nvSpPr>
          <p:spPr>
            <a:xfrm rot="16200000">
              <a:off x="8924132"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9" name="TextBox 68"/>
            <p:cNvSpPr txBox="1"/>
            <p:nvPr/>
          </p:nvSpPr>
          <p:spPr>
            <a:xfrm rot="16200000">
              <a:off x="9838467"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.51</a:t>
            </a:r>
          </a:p>
        </p:txBody>
      </p:sp>
    </p:spTree>
    <p:extLst>
      <p:ext uri="{BB962C8B-B14F-4D97-AF65-F5344CB8AC3E}">
        <p14:creationId xmlns:p14="http://schemas.microsoft.com/office/powerpoint/2010/main" val="3374866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09415" y="709229"/>
            <a:ext cx="6148177" cy="1662297"/>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err="1">
                <a:solidFill>
                  <a:schemeClr val="bg1"/>
                </a:solidFill>
              </a:rPr>
              <a:t>Backprop</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7" y="2831384"/>
            <a:ext cx="8617671" cy="2238805"/>
            <a:chOff x="2027237" y="2887662"/>
            <a:chExt cx="8790473"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8" name="TextBox 17"/>
            <p:cNvSpPr txBox="1"/>
            <p:nvPr/>
          </p:nvSpPr>
          <p:spPr>
            <a:xfrm rot="16200000">
              <a:off x="3472569" y="332458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19" name="TextBox 18"/>
            <p:cNvSpPr txBox="1"/>
            <p:nvPr/>
          </p:nvSpPr>
          <p:spPr>
            <a:xfrm rot="16200000">
              <a:off x="4637476" y="3320690"/>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20" name="TextBox 19"/>
            <p:cNvSpPr txBox="1"/>
            <p:nvPr/>
          </p:nvSpPr>
          <p:spPr>
            <a:xfrm rot="16200000">
              <a:off x="5467137" y="3332445"/>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1" name="TextBox 30"/>
            <p:cNvSpPr txBox="1"/>
            <p:nvPr/>
          </p:nvSpPr>
          <p:spPr>
            <a:xfrm rot="16200000">
              <a:off x="1724412" y="333076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32" name="TextBox 31"/>
            <p:cNvSpPr txBox="1"/>
            <p:nvPr/>
          </p:nvSpPr>
          <p:spPr>
            <a:xfrm rot="16200000">
              <a:off x="2889318" y="3326871"/>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5" name="TextBox 44"/>
            <p:cNvSpPr txBox="1"/>
            <p:nvPr/>
          </p:nvSpPr>
          <p:spPr>
            <a:xfrm rot="16200000">
              <a:off x="6130001" y="3313356"/>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46" name="TextBox 45"/>
            <p:cNvSpPr txBox="1"/>
            <p:nvPr/>
          </p:nvSpPr>
          <p:spPr>
            <a:xfrm rot="16200000">
              <a:off x="7294908" y="3309463"/>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47" name="TextBox 46"/>
            <p:cNvSpPr txBox="1"/>
            <p:nvPr/>
          </p:nvSpPr>
          <p:spPr>
            <a:xfrm rot="16200000">
              <a:off x="8124569" y="3321217"/>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TextBox 48"/>
            <p:cNvSpPr txBox="1"/>
            <p:nvPr/>
          </p:nvSpPr>
          <p:spPr>
            <a:xfrm rot="16200000">
              <a:off x="8924132"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9" name="TextBox 68"/>
            <p:cNvSpPr txBox="1"/>
            <p:nvPr/>
          </p:nvSpPr>
          <p:spPr>
            <a:xfrm rot="16200000">
              <a:off x="9838467"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.51</a:t>
            </a:r>
          </a:p>
        </p:txBody>
      </p:sp>
    </p:spTree>
    <p:extLst>
      <p:ext uri="{BB962C8B-B14F-4D97-AF65-F5344CB8AC3E}">
        <p14:creationId xmlns:p14="http://schemas.microsoft.com/office/powerpoint/2010/main" val="1584472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21381" y="704119"/>
            <a:ext cx="6136212" cy="1659062"/>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err="1">
                <a:solidFill>
                  <a:schemeClr val="bg1"/>
                </a:solidFill>
              </a:rPr>
              <a:t>Backprop</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7" y="2831384"/>
            <a:ext cx="8617671" cy="2238805"/>
            <a:chOff x="2027237" y="2887662"/>
            <a:chExt cx="8790473"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8" name="TextBox 17"/>
            <p:cNvSpPr txBox="1"/>
            <p:nvPr/>
          </p:nvSpPr>
          <p:spPr>
            <a:xfrm rot="16200000">
              <a:off x="3472569" y="332458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19" name="TextBox 18"/>
            <p:cNvSpPr txBox="1"/>
            <p:nvPr/>
          </p:nvSpPr>
          <p:spPr>
            <a:xfrm rot="16200000">
              <a:off x="4637476" y="3320690"/>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20" name="TextBox 19"/>
            <p:cNvSpPr txBox="1"/>
            <p:nvPr/>
          </p:nvSpPr>
          <p:spPr>
            <a:xfrm rot="16200000">
              <a:off x="5467137" y="3332445"/>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1" name="TextBox 30"/>
            <p:cNvSpPr txBox="1"/>
            <p:nvPr/>
          </p:nvSpPr>
          <p:spPr>
            <a:xfrm rot="16200000">
              <a:off x="1724412" y="333076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32" name="TextBox 31"/>
            <p:cNvSpPr txBox="1"/>
            <p:nvPr/>
          </p:nvSpPr>
          <p:spPr>
            <a:xfrm rot="16200000">
              <a:off x="2889318" y="3326871"/>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5" name="TextBox 44"/>
            <p:cNvSpPr txBox="1"/>
            <p:nvPr/>
          </p:nvSpPr>
          <p:spPr>
            <a:xfrm rot="16200000">
              <a:off x="6130001" y="3313356"/>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46" name="TextBox 45"/>
            <p:cNvSpPr txBox="1"/>
            <p:nvPr/>
          </p:nvSpPr>
          <p:spPr>
            <a:xfrm rot="16200000">
              <a:off x="7294908" y="3309463"/>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47" name="TextBox 46"/>
            <p:cNvSpPr txBox="1"/>
            <p:nvPr/>
          </p:nvSpPr>
          <p:spPr>
            <a:xfrm rot="16200000">
              <a:off x="8124569" y="3321217"/>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TextBox 48"/>
            <p:cNvSpPr txBox="1"/>
            <p:nvPr/>
          </p:nvSpPr>
          <p:spPr>
            <a:xfrm rot="16200000">
              <a:off x="8924132"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9" name="TextBox 68"/>
            <p:cNvSpPr txBox="1"/>
            <p:nvPr/>
          </p:nvSpPr>
          <p:spPr>
            <a:xfrm rot="16200000">
              <a:off x="9838467"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.51</a:t>
            </a:r>
          </a:p>
        </p:txBody>
      </p:sp>
    </p:spTree>
    <p:extLst>
      <p:ext uri="{BB962C8B-B14F-4D97-AF65-F5344CB8AC3E}">
        <p14:creationId xmlns:p14="http://schemas.microsoft.com/office/powerpoint/2010/main" val="361786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09415" y="705754"/>
            <a:ext cx="6148177" cy="1662297"/>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err="1">
                <a:solidFill>
                  <a:schemeClr val="bg1"/>
                </a:solidFill>
              </a:rPr>
              <a:t>Backprop</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7" y="2831384"/>
            <a:ext cx="8617671" cy="2238805"/>
            <a:chOff x="2027237" y="2887662"/>
            <a:chExt cx="8790473"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8" name="TextBox 17"/>
            <p:cNvSpPr txBox="1"/>
            <p:nvPr/>
          </p:nvSpPr>
          <p:spPr>
            <a:xfrm rot="16200000">
              <a:off x="3472569" y="332458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19" name="TextBox 18"/>
            <p:cNvSpPr txBox="1"/>
            <p:nvPr/>
          </p:nvSpPr>
          <p:spPr>
            <a:xfrm rot="16200000">
              <a:off x="4637476" y="3320690"/>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20" name="TextBox 19"/>
            <p:cNvSpPr txBox="1"/>
            <p:nvPr/>
          </p:nvSpPr>
          <p:spPr>
            <a:xfrm rot="16200000">
              <a:off x="5467137" y="3332445"/>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1" name="TextBox 30"/>
            <p:cNvSpPr txBox="1"/>
            <p:nvPr/>
          </p:nvSpPr>
          <p:spPr>
            <a:xfrm rot="16200000">
              <a:off x="1724412" y="333076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32" name="TextBox 31"/>
            <p:cNvSpPr txBox="1"/>
            <p:nvPr/>
          </p:nvSpPr>
          <p:spPr>
            <a:xfrm rot="16200000">
              <a:off x="2889318" y="3326871"/>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5" name="TextBox 44"/>
            <p:cNvSpPr txBox="1"/>
            <p:nvPr/>
          </p:nvSpPr>
          <p:spPr>
            <a:xfrm rot="16200000">
              <a:off x="6130001" y="3313356"/>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46" name="TextBox 45"/>
            <p:cNvSpPr txBox="1"/>
            <p:nvPr/>
          </p:nvSpPr>
          <p:spPr>
            <a:xfrm rot="16200000">
              <a:off x="7294908" y="3309463"/>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47" name="TextBox 46"/>
            <p:cNvSpPr txBox="1"/>
            <p:nvPr/>
          </p:nvSpPr>
          <p:spPr>
            <a:xfrm rot="16200000">
              <a:off x="8124569" y="3321217"/>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TextBox 48"/>
            <p:cNvSpPr txBox="1"/>
            <p:nvPr/>
          </p:nvSpPr>
          <p:spPr>
            <a:xfrm rot="16200000">
              <a:off x="8924132"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9" name="TextBox 68"/>
            <p:cNvSpPr txBox="1"/>
            <p:nvPr/>
          </p:nvSpPr>
          <p:spPr>
            <a:xfrm rot="16200000">
              <a:off x="9838467"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.51</a:t>
            </a:r>
          </a:p>
        </p:txBody>
      </p:sp>
    </p:spTree>
    <p:extLst>
      <p:ext uri="{BB962C8B-B14F-4D97-AF65-F5344CB8AC3E}">
        <p14:creationId xmlns:p14="http://schemas.microsoft.com/office/powerpoint/2010/main" val="205152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err="1">
                <a:solidFill>
                  <a:schemeClr val="bg1"/>
                </a:solidFill>
              </a:rPr>
              <a:t>Backprop</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7" y="2831384"/>
            <a:ext cx="8617671" cy="2238805"/>
            <a:chOff x="2027237" y="2887662"/>
            <a:chExt cx="8790473"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8" name="TextBox 17"/>
            <p:cNvSpPr txBox="1"/>
            <p:nvPr/>
          </p:nvSpPr>
          <p:spPr>
            <a:xfrm rot="16200000">
              <a:off x="3472569" y="332458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19" name="TextBox 18"/>
            <p:cNvSpPr txBox="1"/>
            <p:nvPr/>
          </p:nvSpPr>
          <p:spPr>
            <a:xfrm rot="16200000">
              <a:off x="4637476" y="3320690"/>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20" name="TextBox 19"/>
            <p:cNvSpPr txBox="1"/>
            <p:nvPr/>
          </p:nvSpPr>
          <p:spPr>
            <a:xfrm rot="16200000">
              <a:off x="5467137" y="3332445"/>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31" name="TextBox 30"/>
            <p:cNvSpPr txBox="1"/>
            <p:nvPr/>
          </p:nvSpPr>
          <p:spPr>
            <a:xfrm rot="16200000">
              <a:off x="1724412" y="3330764"/>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32" name="TextBox 31"/>
            <p:cNvSpPr txBox="1"/>
            <p:nvPr/>
          </p:nvSpPr>
          <p:spPr>
            <a:xfrm rot="16200000">
              <a:off x="2889318" y="3326871"/>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5" name="TextBox 44"/>
            <p:cNvSpPr txBox="1"/>
            <p:nvPr/>
          </p:nvSpPr>
          <p:spPr>
            <a:xfrm rot="16200000">
              <a:off x="6130001" y="3313356"/>
              <a:ext cx="1333314"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Convolution</a:t>
              </a:r>
            </a:p>
          </p:txBody>
        </p:sp>
        <p:sp>
          <p:nvSpPr>
            <p:cNvPr id="46" name="TextBox 45"/>
            <p:cNvSpPr txBox="1"/>
            <p:nvPr/>
          </p:nvSpPr>
          <p:spPr>
            <a:xfrm rot="16200000">
              <a:off x="7294908" y="3309463"/>
              <a:ext cx="772134" cy="489365"/>
            </a:xfrm>
            <a:prstGeom prst="rect">
              <a:avLst/>
            </a:prstGeom>
            <a:noFill/>
          </p:spPr>
          <p:txBody>
            <a:bodyPr wrap="none" lIns="179285" tIns="143428" rIns="179285" bIns="143428" rtlCol="0">
              <a:spAutoFit/>
            </a:bodyPr>
            <a:lstStyle/>
            <a:p>
              <a:pPr>
                <a:lnSpc>
                  <a:spcPct val="90000"/>
                </a:lnSpc>
                <a:spcAft>
                  <a:spcPts val="588"/>
                </a:spcAft>
              </a:pPr>
              <a:r>
                <a:rPr lang="en-US" sz="1372" dirty="0" err="1">
                  <a:solidFill>
                    <a:schemeClr val="bg1"/>
                  </a:solidFill>
                </a:rPr>
                <a:t>ReLU</a:t>
              </a:r>
              <a:endParaRPr lang="en-US" sz="1372" dirty="0">
                <a:solidFill>
                  <a:schemeClr val="bg1"/>
                </a:solidFill>
              </a:endParaRPr>
            </a:p>
          </p:txBody>
        </p:sp>
        <p:sp>
          <p:nvSpPr>
            <p:cNvPr id="47" name="TextBox 46"/>
            <p:cNvSpPr txBox="1"/>
            <p:nvPr/>
          </p:nvSpPr>
          <p:spPr>
            <a:xfrm rot="16200000">
              <a:off x="8124569" y="3321217"/>
              <a:ext cx="968598"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49" name="TextBox 48"/>
            <p:cNvSpPr txBox="1"/>
            <p:nvPr/>
          </p:nvSpPr>
          <p:spPr>
            <a:xfrm rot="16200000">
              <a:off x="8924132"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69" name="TextBox 68"/>
            <p:cNvSpPr txBox="1"/>
            <p:nvPr/>
          </p:nvSpPr>
          <p:spPr>
            <a:xfrm rot="16200000">
              <a:off x="9838467" y="3179615"/>
              <a:ext cx="1198277" cy="760208"/>
            </a:xfrm>
            <a:prstGeom prst="rect">
              <a:avLst/>
            </a:prstGeom>
            <a:noFill/>
          </p:spPr>
          <p:txBody>
            <a:bodyPr wrap="none" lIns="179285" tIns="143428" rIns="179285" bIns="143428" rtlCol="0">
              <a:spAutoFit/>
            </a:bodyPr>
            <a:lstStyle/>
            <a:p>
              <a:pPr algn="ctr">
                <a:lnSpc>
                  <a:spcPct val="90000"/>
                </a:lnSpc>
                <a:spcAft>
                  <a:spcPts val="588"/>
                </a:spcAft>
              </a:pPr>
              <a:r>
                <a:rPr lang="en-US" sz="1372" dirty="0">
                  <a:solidFill>
                    <a:schemeClr val="bg1"/>
                  </a:solidFill>
                </a:rPr>
                <a:t>Fully</a:t>
              </a:r>
            </a:p>
            <a:p>
              <a:pPr algn="ctr">
                <a:lnSpc>
                  <a:spcPct val="90000"/>
                </a:lnSpc>
                <a:spcAft>
                  <a:spcPts val="588"/>
                </a:spcAft>
              </a:pPr>
              <a:r>
                <a:rPr lang="en-US" sz="1372" dirty="0">
                  <a:solidFill>
                    <a:schemeClr val="bg1"/>
                  </a:soli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X</a:t>
              </a:r>
              <a:endParaRPr lang="en-US" sz="1961" dirty="0">
                <a:solidFill>
                  <a:schemeClr val="bg1"/>
                </a:soli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solidFill>
                </a:rPr>
                <a:t>O</a:t>
              </a:r>
              <a:endParaRPr lang="en-US" sz="1961" dirty="0">
                <a:solidFill>
                  <a:schemeClr val="bg1"/>
                </a:soli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.51</a:t>
            </a:r>
          </a:p>
        </p:txBody>
      </p:sp>
      <p:pic>
        <p:nvPicPr>
          <p:cNvPr id="96" name="Picture 95"/>
          <p:cNvPicPr>
            <a:picLocks noChangeAspect="1"/>
          </p:cNvPicPr>
          <p:nvPr/>
        </p:nvPicPr>
        <p:blipFill>
          <a:blip r:embed="rId3"/>
          <a:stretch>
            <a:fillRect/>
          </a:stretch>
        </p:blipFill>
        <p:spPr>
          <a:xfrm>
            <a:off x="3309416" y="700301"/>
            <a:ext cx="6148177" cy="1674257"/>
          </a:xfrm>
          <a:prstGeom prst="rect">
            <a:avLst/>
          </a:prstGeom>
        </p:spPr>
      </p:pic>
    </p:spTree>
    <p:extLst>
      <p:ext uri="{BB962C8B-B14F-4D97-AF65-F5344CB8AC3E}">
        <p14:creationId xmlns:p14="http://schemas.microsoft.com/office/powerpoint/2010/main" val="719868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Gradient descent </a:t>
            </a:r>
          </a:p>
        </p:txBody>
      </p:sp>
      <p:sp>
        <p:nvSpPr>
          <p:cNvPr id="3" name="Text Placeholder 2"/>
          <p:cNvSpPr>
            <a:spLocks noGrp="1"/>
          </p:cNvSpPr>
          <p:nvPr>
            <p:ph type="body" sz="quarter" idx="4294967295"/>
          </p:nvPr>
        </p:nvSpPr>
        <p:spPr>
          <a:xfrm>
            <a:off x="0" y="1189038"/>
            <a:ext cx="4895850" cy="3441327"/>
          </a:xfrm>
        </p:spPr>
        <p:txBody>
          <a:bodyPr/>
          <a:lstStyle/>
          <a:p>
            <a:r>
              <a:rPr lang="en-US" dirty="0">
                <a:solidFill>
                  <a:schemeClr val="bg1"/>
                </a:solidFill>
              </a:rPr>
              <a:t>For each feature pixel and voting weight, adjust it up and down a bit and see how the error changes. </a:t>
            </a:r>
          </a:p>
        </p:txBody>
      </p:sp>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261091"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Tree>
    <p:extLst>
      <p:ext uri="{BB962C8B-B14F-4D97-AF65-F5344CB8AC3E}">
        <p14:creationId xmlns:p14="http://schemas.microsoft.com/office/powerpoint/2010/main" val="230169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Gradient descent </a:t>
            </a:r>
          </a:p>
        </p:txBody>
      </p:sp>
      <p:sp>
        <p:nvSpPr>
          <p:cNvPr id="3" name="Text Placeholder 2"/>
          <p:cNvSpPr>
            <a:spLocks noGrp="1"/>
          </p:cNvSpPr>
          <p:nvPr>
            <p:ph type="body" sz="quarter" idx="4294967295"/>
          </p:nvPr>
        </p:nvSpPr>
        <p:spPr>
          <a:xfrm>
            <a:off x="0" y="1189038"/>
            <a:ext cx="4895850" cy="3441327"/>
          </a:xfrm>
        </p:spPr>
        <p:txBody>
          <a:bodyPr/>
          <a:lstStyle/>
          <a:p>
            <a:r>
              <a:rPr lang="en-US" dirty="0">
                <a:solidFill>
                  <a:schemeClr val="bg1"/>
                </a:solidFill>
              </a:rPr>
              <a:t>For each feature pixel and voting weight, adjust it up and down a bit and see how the error changes. </a:t>
            </a:r>
          </a:p>
        </p:txBody>
      </p:sp>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261091"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1" name="Oval 50"/>
          <p:cNvSpPr/>
          <p:nvPr/>
        </p:nvSpPr>
        <p:spPr bwMode="auto">
          <a:xfrm>
            <a:off x="7623069" y="3339061"/>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52" name="Oval 51"/>
          <p:cNvSpPr/>
          <p:nvPr/>
        </p:nvSpPr>
        <p:spPr bwMode="auto">
          <a:xfrm>
            <a:off x="7067127" y="1860256"/>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cxnSp>
        <p:nvCxnSpPr>
          <p:cNvPr id="5" name="Straight Arrow Connector 4"/>
          <p:cNvCxnSpPr/>
          <p:nvPr/>
        </p:nvCxnSpPr>
        <p:spPr>
          <a:xfrm flipH="1" flipV="1">
            <a:off x="7291233" y="2159065"/>
            <a:ext cx="149404" cy="43020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0041" y="2983564"/>
            <a:ext cx="149404" cy="355498"/>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33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E6B094-0792-4A13-8789-C5549F543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130" y="2183651"/>
            <a:ext cx="7620000" cy="2686050"/>
          </a:xfrm>
          <a:prstGeom prst="rect">
            <a:avLst/>
          </a:prstGeom>
        </p:spPr>
      </p:pic>
      <p:sp>
        <p:nvSpPr>
          <p:cNvPr id="4" name="Rectangle 3">
            <a:extLst>
              <a:ext uri="{FF2B5EF4-FFF2-40B4-BE49-F238E27FC236}">
                <a16:creationId xmlns:a16="http://schemas.microsoft.com/office/drawing/2014/main" id="{BAE16392-883D-4D9B-9DED-911A2BFFD5CC}"/>
              </a:ext>
            </a:extLst>
          </p:cNvPr>
          <p:cNvSpPr/>
          <p:nvPr/>
        </p:nvSpPr>
        <p:spPr>
          <a:xfrm>
            <a:off x="830094" y="602928"/>
            <a:ext cx="10045430" cy="1200329"/>
          </a:xfrm>
          <a:prstGeom prst="rect">
            <a:avLst/>
          </a:prstGeom>
        </p:spPr>
        <p:txBody>
          <a:bodyPr wrap="square">
            <a:spAutoFit/>
          </a:bodyPr>
          <a:lstStyle/>
          <a:p>
            <a:r>
              <a:rPr lang="en-US" sz="3600" b="1" dirty="0">
                <a:solidFill>
                  <a:schemeClr val="bg1"/>
                </a:solidFill>
                <a:latin typeface="+mj-lt"/>
              </a:rPr>
              <a:t>Much more efficient detection technique (Histograms of Oriented Gradients, 2005)</a:t>
            </a:r>
            <a:endParaRPr lang="en-US" sz="3600" b="1" dirty="0">
              <a:solidFill>
                <a:schemeClr val="bg1"/>
              </a:solidFill>
              <a:effectLst/>
              <a:latin typeface="+mj-lt"/>
            </a:endParaRPr>
          </a:p>
        </p:txBody>
      </p:sp>
    </p:spTree>
    <p:extLst>
      <p:ext uri="{BB962C8B-B14F-4D97-AF65-F5344CB8AC3E}">
        <p14:creationId xmlns:p14="http://schemas.microsoft.com/office/powerpoint/2010/main" val="136616919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err="1">
                <a:solidFill>
                  <a:schemeClr val="bg1"/>
                </a:solidFill>
              </a:rPr>
              <a:t>Hyperparameters</a:t>
            </a:r>
            <a:r>
              <a:rPr lang="en-US" dirty="0">
                <a:solidFill>
                  <a:schemeClr val="bg1"/>
                </a:solidFill>
              </a:rPr>
              <a:t> (knobs)</a:t>
            </a:r>
          </a:p>
        </p:txBody>
      </p:sp>
      <p:sp>
        <p:nvSpPr>
          <p:cNvPr id="3" name="Text Placeholder 2"/>
          <p:cNvSpPr>
            <a:spLocks noGrp="1"/>
          </p:cNvSpPr>
          <p:nvPr>
            <p:ph type="body" sz="quarter" idx="4294967295"/>
          </p:nvPr>
        </p:nvSpPr>
        <p:spPr>
          <a:xfrm>
            <a:off x="0" y="1189038"/>
            <a:ext cx="11652250" cy="5371150"/>
          </a:xfrm>
        </p:spPr>
        <p:txBody>
          <a:bodyPr/>
          <a:lstStyle/>
          <a:p>
            <a:r>
              <a:rPr lang="en-US" dirty="0">
                <a:solidFill>
                  <a:schemeClr val="bg1"/>
                </a:solidFill>
              </a:rPr>
              <a:t>Convolution</a:t>
            </a:r>
          </a:p>
          <a:p>
            <a:r>
              <a:rPr lang="en-US" dirty="0">
                <a:solidFill>
                  <a:schemeClr val="bg1"/>
                </a:solidFill>
              </a:rPr>
              <a:t>	Number of features</a:t>
            </a:r>
          </a:p>
          <a:p>
            <a:r>
              <a:rPr lang="en-US" dirty="0">
                <a:solidFill>
                  <a:schemeClr val="bg1"/>
                </a:solidFill>
              </a:rPr>
              <a:t>	Size of features</a:t>
            </a:r>
          </a:p>
          <a:p>
            <a:r>
              <a:rPr lang="en-US" dirty="0">
                <a:solidFill>
                  <a:schemeClr val="bg1"/>
                </a:solidFill>
              </a:rPr>
              <a:t>Pooling</a:t>
            </a:r>
          </a:p>
          <a:p>
            <a:r>
              <a:rPr lang="en-US" dirty="0">
                <a:solidFill>
                  <a:schemeClr val="bg1"/>
                </a:solidFill>
              </a:rPr>
              <a:t>	Window size</a:t>
            </a:r>
          </a:p>
          <a:p>
            <a:r>
              <a:rPr lang="en-US" dirty="0">
                <a:solidFill>
                  <a:schemeClr val="bg1"/>
                </a:solidFill>
              </a:rPr>
              <a:t>	Window stride</a:t>
            </a:r>
          </a:p>
          <a:p>
            <a:r>
              <a:rPr lang="en-US" dirty="0">
                <a:solidFill>
                  <a:schemeClr val="bg1"/>
                </a:solidFill>
              </a:rPr>
              <a:t>Fully Connected</a:t>
            </a:r>
          </a:p>
          <a:p>
            <a:r>
              <a:rPr lang="en-US" dirty="0">
                <a:solidFill>
                  <a:schemeClr val="bg1"/>
                </a:solidFill>
              </a:rPr>
              <a:t>	Number of neurons </a:t>
            </a:r>
          </a:p>
        </p:txBody>
      </p:sp>
    </p:spTree>
    <p:extLst>
      <p:ext uri="{BB962C8B-B14F-4D97-AF65-F5344CB8AC3E}">
        <p14:creationId xmlns:p14="http://schemas.microsoft.com/office/powerpoint/2010/main" val="1875544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Architecture</a:t>
            </a:r>
          </a:p>
        </p:txBody>
      </p:sp>
      <p:sp>
        <p:nvSpPr>
          <p:cNvPr id="3" name="Text Placeholder 2"/>
          <p:cNvSpPr>
            <a:spLocks noGrp="1"/>
          </p:cNvSpPr>
          <p:nvPr>
            <p:ph type="body" sz="quarter" idx="4294967295"/>
          </p:nvPr>
        </p:nvSpPr>
        <p:spPr>
          <a:xfrm>
            <a:off x="0" y="1189038"/>
            <a:ext cx="11652250" cy="1390830"/>
          </a:xfrm>
        </p:spPr>
        <p:txBody>
          <a:bodyPr/>
          <a:lstStyle/>
          <a:p>
            <a:r>
              <a:rPr lang="en-US" dirty="0">
                <a:solidFill>
                  <a:schemeClr val="bg1"/>
                </a:solidFill>
              </a:rPr>
              <a:t>How many of each type of layer?</a:t>
            </a:r>
          </a:p>
          <a:p>
            <a:r>
              <a:rPr lang="en-US" dirty="0">
                <a:solidFill>
                  <a:schemeClr val="bg1"/>
                </a:solidFill>
              </a:rPr>
              <a:t>In what order?</a:t>
            </a:r>
          </a:p>
        </p:txBody>
      </p:sp>
    </p:spTree>
    <p:extLst>
      <p:ext uri="{BB962C8B-B14F-4D97-AF65-F5344CB8AC3E}">
        <p14:creationId xmlns:p14="http://schemas.microsoft.com/office/powerpoint/2010/main" val="3464790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Not just images</a:t>
            </a:r>
          </a:p>
        </p:txBody>
      </p:sp>
      <p:sp>
        <p:nvSpPr>
          <p:cNvPr id="3" name="Text Placeholder 2"/>
          <p:cNvSpPr>
            <a:spLocks noGrp="1"/>
          </p:cNvSpPr>
          <p:nvPr>
            <p:ph type="body" sz="quarter" idx="4294967295"/>
          </p:nvPr>
        </p:nvSpPr>
        <p:spPr>
          <a:xfrm>
            <a:off x="0" y="1189038"/>
            <a:ext cx="11652250" cy="1933606"/>
          </a:xfrm>
        </p:spPr>
        <p:txBody>
          <a:bodyPr/>
          <a:lstStyle/>
          <a:p>
            <a:r>
              <a:rPr lang="en-US" dirty="0">
                <a:solidFill>
                  <a:schemeClr val="bg1"/>
                </a:solidFill>
              </a:rPr>
              <a:t>Any 2D (or 3D) data.</a:t>
            </a:r>
          </a:p>
          <a:p>
            <a:r>
              <a:rPr lang="en-US" dirty="0">
                <a:solidFill>
                  <a:schemeClr val="bg1"/>
                </a:solidFill>
              </a:rPr>
              <a:t>Things closer together are more closely related than things far away.</a:t>
            </a:r>
          </a:p>
        </p:txBody>
      </p:sp>
    </p:spTree>
    <p:extLst>
      <p:ext uri="{BB962C8B-B14F-4D97-AF65-F5344CB8AC3E}">
        <p14:creationId xmlns:p14="http://schemas.microsoft.com/office/powerpoint/2010/main" val="3005168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Images</a:t>
            </a:r>
          </a:p>
        </p:txBody>
      </p:sp>
      <p:pic>
        <p:nvPicPr>
          <p:cNvPr id="4" name="Picture 3"/>
          <p:cNvPicPr>
            <a:picLocks noChangeAspect="1"/>
          </p:cNvPicPr>
          <p:nvPr/>
        </p:nvPicPr>
        <p:blipFill>
          <a:blip r:embed="rId2"/>
          <a:stretch>
            <a:fillRect/>
          </a:stretch>
        </p:blipFill>
        <p:spPr>
          <a:xfrm>
            <a:off x="4542126" y="2185766"/>
            <a:ext cx="4243149" cy="4113815"/>
          </a:xfrm>
          <a:prstGeom prst="rect">
            <a:avLst/>
          </a:prstGeom>
        </p:spPr>
      </p:pic>
      <p:sp>
        <p:nvSpPr>
          <p:cNvPr id="5" name="TextBox 4"/>
          <p:cNvSpPr txBox="1"/>
          <p:nvPr/>
        </p:nvSpPr>
        <p:spPr>
          <a:xfrm>
            <a:off x="4351586" y="1486746"/>
            <a:ext cx="3489905" cy="724143"/>
          </a:xfrm>
          <a:prstGeom prst="rect">
            <a:avLst/>
          </a:prstGeom>
          <a:noFill/>
        </p:spPr>
        <p:txBody>
          <a:bodyPr wrap="none" lIns="179285" tIns="143428" rIns="179285" bIns="143428" rtlCol="0">
            <a:spAutoFit/>
          </a:bodyPr>
          <a:lstStyle/>
          <a:p>
            <a:pPr>
              <a:lnSpc>
                <a:spcPct val="90000"/>
              </a:lnSpc>
              <a:spcAft>
                <a:spcPts val="588"/>
              </a:spcAft>
            </a:pPr>
            <a:r>
              <a:rPr lang="en-US" sz="3137" dirty="0">
                <a:solidFill>
                  <a:schemeClr val="bg1"/>
                </a:solidFill>
              </a:rPr>
              <a:t>Columns of pixels</a:t>
            </a:r>
          </a:p>
        </p:txBody>
      </p:sp>
      <p:cxnSp>
        <p:nvCxnSpPr>
          <p:cNvPr id="9" name="Straight Arrow Connector 8"/>
          <p:cNvCxnSpPr/>
          <p:nvPr/>
        </p:nvCxnSpPr>
        <p:spPr>
          <a:xfrm>
            <a:off x="7773513" y="1867768"/>
            <a:ext cx="73987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rot="5400000">
            <a:off x="2176648" y="3515054"/>
            <a:ext cx="3831078" cy="724143"/>
            <a:chOff x="4433329" y="1462837"/>
            <a:chExt cx="3156507" cy="596637"/>
          </a:xfrm>
        </p:grpSpPr>
        <p:sp>
          <p:nvSpPr>
            <p:cNvPr id="10" name="TextBox 9"/>
            <p:cNvSpPr txBox="1"/>
            <p:nvPr/>
          </p:nvSpPr>
          <p:spPr>
            <a:xfrm>
              <a:off x="4433329" y="1462837"/>
              <a:ext cx="2355733" cy="596637"/>
            </a:xfrm>
            <a:prstGeom prst="rect">
              <a:avLst/>
            </a:prstGeom>
            <a:noFill/>
          </p:spPr>
          <p:txBody>
            <a:bodyPr wrap="none" lIns="179285" tIns="143428" rIns="179285" bIns="143428" rtlCol="0">
              <a:spAutoFit/>
            </a:bodyPr>
            <a:lstStyle/>
            <a:p>
              <a:pPr>
                <a:lnSpc>
                  <a:spcPct val="90000"/>
                </a:lnSpc>
                <a:spcAft>
                  <a:spcPts val="588"/>
                </a:spcAft>
              </a:pPr>
              <a:r>
                <a:rPr lang="en-US" sz="3137" dirty="0">
                  <a:solidFill>
                    <a:schemeClr val="bg1"/>
                  </a:solidFill>
                </a:rPr>
                <a:t>Rows of pixels</a:t>
              </a:r>
            </a:p>
          </p:txBody>
        </p:sp>
        <p:cxnSp>
          <p:nvCxnSpPr>
            <p:cNvPr id="11" name="Straight Arrow Connector 10"/>
            <p:cNvCxnSpPr/>
            <p:nvPr/>
          </p:nvCxnSpPr>
          <p:spPr>
            <a:xfrm>
              <a:off x="6980236" y="1761156"/>
              <a:ext cx="6096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9909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542125" y="2185765"/>
            <a:ext cx="4243149" cy="4113814"/>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Sound</a:t>
            </a:r>
          </a:p>
        </p:txBody>
      </p:sp>
      <p:sp>
        <p:nvSpPr>
          <p:cNvPr id="15" name="TextBox 14"/>
          <p:cNvSpPr txBox="1"/>
          <p:nvPr/>
        </p:nvSpPr>
        <p:spPr>
          <a:xfrm>
            <a:off x="4351586" y="1486746"/>
            <a:ext cx="2262005" cy="724143"/>
          </a:xfrm>
          <a:prstGeom prst="rect">
            <a:avLst/>
          </a:prstGeom>
          <a:noFill/>
        </p:spPr>
        <p:txBody>
          <a:bodyPr wrap="none" lIns="179285" tIns="143428" rIns="179285" bIns="143428" rtlCol="0">
            <a:spAutoFit/>
          </a:bodyPr>
          <a:lstStyle/>
          <a:p>
            <a:pPr>
              <a:lnSpc>
                <a:spcPct val="90000"/>
              </a:lnSpc>
              <a:spcAft>
                <a:spcPts val="588"/>
              </a:spcAft>
            </a:pPr>
            <a:r>
              <a:rPr lang="en-US" sz="3137" dirty="0">
                <a:solidFill>
                  <a:schemeClr val="bg1"/>
                </a:solidFill>
              </a:rPr>
              <a:t>Time steps</a:t>
            </a:r>
          </a:p>
        </p:txBody>
      </p:sp>
      <p:cxnSp>
        <p:nvCxnSpPr>
          <p:cNvPr id="16" name="Straight Arrow Connector 15"/>
          <p:cNvCxnSpPr/>
          <p:nvPr/>
        </p:nvCxnSpPr>
        <p:spPr>
          <a:xfrm>
            <a:off x="7773513" y="1867768"/>
            <a:ext cx="73987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rot="5400000">
            <a:off x="1937655" y="3404029"/>
            <a:ext cx="4022797" cy="1234061"/>
            <a:chOff x="4275366" y="1252761"/>
            <a:chExt cx="3314470" cy="1016769"/>
          </a:xfrm>
        </p:grpSpPr>
        <p:sp>
          <p:nvSpPr>
            <p:cNvPr id="18" name="TextBox 17"/>
            <p:cNvSpPr txBox="1"/>
            <p:nvPr/>
          </p:nvSpPr>
          <p:spPr>
            <a:xfrm>
              <a:off x="4275366" y="1252761"/>
              <a:ext cx="2671662" cy="1016769"/>
            </a:xfrm>
            <a:prstGeom prst="rect">
              <a:avLst/>
            </a:prstGeom>
            <a:noFill/>
          </p:spPr>
          <p:txBody>
            <a:bodyPr wrap="none" lIns="179285" tIns="143428" rIns="179285" bIns="143428" rtlCol="0">
              <a:spAutoFit/>
            </a:bodyPr>
            <a:lstStyle/>
            <a:p>
              <a:pPr>
                <a:lnSpc>
                  <a:spcPct val="90000"/>
                </a:lnSpc>
                <a:spcAft>
                  <a:spcPts val="588"/>
                </a:spcAft>
              </a:pPr>
              <a:r>
                <a:rPr lang="en-US" sz="3137" dirty="0">
                  <a:solidFill>
                    <a:schemeClr val="bg1"/>
                  </a:solidFill>
                </a:rPr>
                <a:t>Intensity in each</a:t>
              </a:r>
            </a:p>
            <a:p>
              <a:pPr>
                <a:lnSpc>
                  <a:spcPct val="90000"/>
                </a:lnSpc>
                <a:spcAft>
                  <a:spcPts val="588"/>
                </a:spcAft>
              </a:pPr>
              <a:r>
                <a:rPr lang="en-US" sz="3137" dirty="0">
                  <a:solidFill>
                    <a:schemeClr val="bg1"/>
                  </a:solidFill>
                </a:rPr>
                <a:t>frequency band</a:t>
              </a:r>
            </a:p>
          </p:txBody>
        </p:sp>
        <p:cxnSp>
          <p:nvCxnSpPr>
            <p:cNvPr id="19" name="Straight Arrow Connector 18"/>
            <p:cNvCxnSpPr/>
            <p:nvPr/>
          </p:nvCxnSpPr>
          <p:spPr>
            <a:xfrm>
              <a:off x="6980236" y="1761156"/>
              <a:ext cx="6096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1823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42124" y="2185764"/>
            <a:ext cx="4243149" cy="4113814"/>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Text</a:t>
            </a:r>
          </a:p>
        </p:txBody>
      </p:sp>
      <p:sp>
        <p:nvSpPr>
          <p:cNvPr id="15" name="TextBox 14"/>
          <p:cNvSpPr txBox="1"/>
          <p:nvPr/>
        </p:nvSpPr>
        <p:spPr>
          <a:xfrm>
            <a:off x="4351585" y="1038534"/>
            <a:ext cx="2209328" cy="1234061"/>
          </a:xfrm>
          <a:prstGeom prst="rect">
            <a:avLst/>
          </a:prstGeom>
          <a:noFill/>
        </p:spPr>
        <p:txBody>
          <a:bodyPr wrap="none" lIns="179285" tIns="143428" rIns="179285" bIns="143428" rtlCol="0">
            <a:spAutoFit/>
          </a:bodyPr>
          <a:lstStyle/>
          <a:p>
            <a:pPr>
              <a:lnSpc>
                <a:spcPct val="90000"/>
              </a:lnSpc>
              <a:spcAft>
                <a:spcPts val="588"/>
              </a:spcAft>
            </a:pPr>
            <a:r>
              <a:rPr lang="en-US" sz="3137" dirty="0">
                <a:solidFill>
                  <a:schemeClr val="bg1"/>
                </a:solidFill>
              </a:rPr>
              <a:t>Position in</a:t>
            </a:r>
          </a:p>
          <a:p>
            <a:pPr>
              <a:lnSpc>
                <a:spcPct val="90000"/>
              </a:lnSpc>
              <a:spcAft>
                <a:spcPts val="588"/>
              </a:spcAft>
            </a:pPr>
            <a:r>
              <a:rPr lang="en-US" sz="3137" dirty="0">
                <a:solidFill>
                  <a:schemeClr val="bg1"/>
                </a:solidFill>
              </a:rPr>
              <a:t>sentence</a:t>
            </a:r>
          </a:p>
        </p:txBody>
      </p:sp>
      <p:cxnSp>
        <p:nvCxnSpPr>
          <p:cNvPr id="16" name="Straight Arrow Connector 15"/>
          <p:cNvCxnSpPr/>
          <p:nvPr/>
        </p:nvCxnSpPr>
        <p:spPr>
          <a:xfrm>
            <a:off x="7773513" y="1867768"/>
            <a:ext cx="73987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rot="5400000">
            <a:off x="1878589" y="3419665"/>
            <a:ext cx="3991528" cy="1234060"/>
            <a:chOff x="4301129" y="1314325"/>
            <a:chExt cx="3288707" cy="1016768"/>
          </a:xfrm>
        </p:grpSpPr>
        <p:sp>
          <p:nvSpPr>
            <p:cNvPr id="18" name="TextBox 17"/>
            <p:cNvSpPr txBox="1"/>
            <p:nvPr/>
          </p:nvSpPr>
          <p:spPr>
            <a:xfrm>
              <a:off x="4301129" y="1314325"/>
              <a:ext cx="1759147" cy="1016768"/>
            </a:xfrm>
            <a:prstGeom prst="rect">
              <a:avLst/>
            </a:prstGeom>
            <a:noFill/>
          </p:spPr>
          <p:txBody>
            <a:bodyPr wrap="none" lIns="179285" tIns="143428" rIns="179285" bIns="143428" rtlCol="0">
              <a:spAutoFit/>
            </a:bodyPr>
            <a:lstStyle/>
            <a:p>
              <a:pPr>
                <a:lnSpc>
                  <a:spcPct val="90000"/>
                </a:lnSpc>
                <a:spcAft>
                  <a:spcPts val="588"/>
                </a:spcAft>
              </a:pPr>
              <a:r>
                <a:rPr lang="en-US" sz="3137" dirty="0">
                  <a:solidFill>
                    <a:schemeClr val="bg1"/>
                  </a:solidFill>
                </a:rPr>
                <a:t>Words in</a:t>
              </a:r>
            </a:p>
            <a:p>
              <a:pPr>
                <a:lnSpc>
                  <a:spcPct val="90000"/>
                </a:lnSpc>
                <a:spcAft>
                  <a:spcPts val="588"/>
                </a:spcAft>
              </a:pPr>
              <a:r>
                <a:rPr lang="en-US" sz="3137" dirty="0">
                  <a:solidFill>
                    <a:schemeClr val="bg1"/>
                  </a:solidFill>
                </a:rPr>
                <a:t>dictionary</a:t>
              </a:r>
            </a:p>
          </p:txBody>
        </p:sp>
        <p:cxnSp>
          <p:nvCxnSpPr>
            <p:cNvPr id="19" name="Straight Arrow Connector 18"/>
            <p:cNvCxnSpPr/>
            <p:nvPr/>
          </p:nvCxnSpPr>
          <p:spPr>
            <a:xfrm>
              <a:off x="6980236" y="1761156"/>
              <a:ext cx="6096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472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Limitations</a:t>
            </a:r>
          </a:p>
        </p:txBody>
      </p:sp>
      <p:sp>
        <p:nvSpPr>
          <p:cNvPr id="3" name="Text Placeholder 2"/>
          <p:cNvSpPr>
            <a:spLocks noGrp="1"/>
          </p:cNvSpPr>
          <p:nvPr>
            <p:ph type="body" sz="quarter" idx="4294967295"/>
          </p:nvPr>
        </p:nvSpPr>
        <p:spPr>
          <a:xfrm>
            <a:off x="0" y="1189038"/>
            <a:ext cx="11652250" cy="3139770"/>
          </a:xfrm>
        </p:spPr>
        <p:txBody>
          <a:bodyPr/>
          <a:lstStyle/>
          <a:p>
            <a:r>
              <a:rPr lang="en-US" dirty="0" err="1">
                <a:solidFill>
                  <a:schemeClr val="bg1"/>
                </a:solidFill>
              </a:rPr>
              <a:t>ConvNets</a:t>
            </a:r>
            <a:r>
              <a:rPr lang="en-US" dirty="0">
                <a:solidFill>
                  <a:schemeClr val="bg1"/>
                </a:solidFill>
              </a:rPr>
              <a:t> only capture local “spatial” patterns in data.</a:t>
            </a:r>
          </a:p>
          <a:p>
            <a:r>
              <a:rPr lang="en-US" dirty="0">
                <a:solidFill>
                  <a:schemeClr val="bg1"/>
                </a:solidFill>
              </a:rPr>
              <a:t>If the data can’t be made to look like an image, </a:t>
            </a:r>
            <a:r>
              <a:rPr lang="en-US" dirty="0" err="1">
                <a:solidFill>
                  <a:schemeClr val="bg1"/>
                </a:solidFill>
              </a:rPr>
              <a:t>ConvNets</a:t>
            </a:r>
            <a:r>
              <a:rPr lang="en-US" dirty="0">
                <a:solidFill>
                  <a:schemeClr val="bg1"/>
                </a:solidFill>
              </a:rPr>
              <a:t> are less useful.</a:t>
            </a:r>
          </a:p>
          <a:p>
            <a:endParaRPr lang="en-US" dirty="0">
              <a:solidFill>
                <a:schemeClr val="bg1"/>
              </a:solidFill>
            </a:endParaRPr>
          </a:p>
        </p:txBody>
      </p:sp>
    </p:spTree>
    <p:extLst>
      <p:ext uri="{BB962C8B-B14F-4D97-AF65-F5344CB8AC3E}">
        <p14:creationId xmlns:p14="http://schemas.microsoft.com/office/powerpoint/2010/main" val="190148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542123" y="2182363"/>
            <a:ext cx="4243149" cy="4113814"/>
          </a:xfrm>
          <a:prstGeom prst="rect">
            <a:avLst/>
          </a:prstGeom>
        </p:spPr>
      </p:pic>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Customer data</a:t>
            </a:r>
          </a:p>
        </p:txBody>
      </p:sp>
      <p:sp>
        <p:nvSpPr>
          <p:cNvPr id="5" name="TextBox 4"/>
          <p:cNvSpPr txBox="1"/>
          <p:nvPr/>
        </p:nvSpPr>
        <p:spPr>
          <a:xfrm>
            <a:off x="4351586" y="-7295"/>
            <a:ext cx="3713874" cy="2253896"/>
          </a:xfrm>
          <a:prstGeom prst="rect">
            <a:avLst/>
          </a:prstGeom>
          <a:noFill/>
        </p:spPr>
        <p:txBody>
          <a:bodyPr wrap="none" lIns="179285" tIns="143428" rIns="179285" bIns="143428" rtlCol="0">
            <a:spAutoFit/>
          </a:bodyPr>
          <a:lstStyle/>
          <a:p>
            <a:pPr>
              <a:lnSpc>
                <a:spcPct val="90000"/>
              </a:lnSpc>
              <a:spcAft>
                <a:spcPts val="588"/>
              </a:spcAft>
            </a:pPr>
            <a:r>
              <a:rPr lang="en-US" sz="3137" dirty="0">
                <a:solidFill>
                  <a:schemeClr val="bg1"/>
                </a:solidFill>
              </a:rPr>
              <a:t>Name, age,</a:t>
            </a:r>
          </a:p>
          <a:p>
            <a:pPr>
              <a:lnSpc>
                <a:spcPct val="90000"/>
              </a:lnSpc>
              <a:spcAft>
                <a:spcPts val="588"/>
              </a:spcAft>
            </a:pPr>
            <a:r>
              <a:rPr lang="en-US" sz="3137" dirty="0">
                <a:solidFill>
                  <a:schemeClr val="bg1"/>
                </a:solidFill>
              </a:rPr>
              <a:t>address, email,</a:t>
            </a:r>
          </a:p>
          <a:p>
            <a:pPr>
              <a:lnSpc>
                <a:spcPct val="90000"/>
              </a:lnSpc>
              <a:spcAft>
                <a:spcPts val="588"/>
              </a:spcAft>
            </a:pPr>
            <a:r>
              <a:rPr lang="en-US" sz="3137" dirty="0">
                <a:solidFill>
                  <a:schemeClr val="bg1"/>
                </a:solidFill>
              </a:rPr>
              <a:t>purchases,</a:t>
            </a:r>
          </a:p>
          <a:p>
            <a:pPr>
              <a:lnSpc>
                <a:spcPct val="90000"/>
              </a:lnSpc>
              <a:spcAft>
                <a:spcPts val="588"/>
              </a:spcAft>
            </a:pPr>
            <a:r>
              <a:rPr lang="en-US" sz="3137" dirty="0">
                <a:solidFill>
                  <a:schemeClr val="bg1"/>
                </a:solidFill>
              </a:rPr>
              <a:t>browsing activity,…</a:t>
            </a:r>
          </a:p>
        </p:txBody>
      </p:sp>
      <p:cxnSp>
        <p:nvCxnSpPr>
          <p:cNvPr id="6" name="Straight Arrow Connector 5"/>
          <p:cNvCxnSpPr/>
          <p:nvPr/>
        </p:nvCxnSpPr>
        <p:spPr>
          <a:xfrm>
            <a:off x="7773513" y="1412044"/>
            <a:ext cx="73987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rot="5400000">
            <a:off x="1937657" y="3733692"/>
            <a:ext cx="3873396" cy="724143"/>
            <a:chOff x="4398461" y="1524389"/>
            <a:chExt cx="3191375" cy="596637"/>
          </a:xfrm>
        </p:grpSpPr>
        <p:sp>
          <p:nvSpPr>
            <p:cNvPr id="8" name="TextBox 7"/>
            <p:cNvSpPr txBox="1"/>
            <p:nvPr/>
          </p:nvSpPr>
          <p:spPr>
            <a:xfrm>
              <a:off x="4398461" y="1524389"/>
              <a:ext cx="1855636" cy="596637"/>
            </a:xfrm>
            <a:prstGeom prst="rect">
              <a:avLst/>
            </a:prstGeom>
            <a:noFill/>
          </p:spPr>
          <p:txBody>
            <a:bodyPr wrap="none" lIns="179285" tIns="143428" rIns="179285" bIns="143428" rtlCol="0">
              <a:spAutoFit/>
            </a:bodyPr>
            <a:lstStyle/>
            <a:p>
              <a:pPr>
                <a:lnSpc>
                  <a:spcPct val="90000"/>
                </a:lnSpc>
                <a:spcAft>
                  <a:spcPts val="588"/>
                </a:spcAft>
              </a:pPr>
              <a:r>
                <a:rPr lang="en-US" sz="3137" dirty="0">
                  <a:solidFill>
                    <a:schemeClr val="bg1"/>
                  </a:solidFill>
                </a:rPr>
                <a:t>Customers</a:t>
              </a:r>
            </a:p>
          </p:txBody>
        </p:sp>
        <p:cxnSp>
          <p:nvCxnSpPr>
            <p:cNvPr id="9" name="Straight Arrow Connector 8"/>
            <p:cNvCxnSpPr/>
            <p:nvPr/>
          </p:nvCxnSpPr>
          <p:spPr>
            <a:xfrm>
              <a:off x="6980236" y="1761156"/>
              <a:ext cx="6096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1483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Rule of thumb</a:t>
            </a:r>
          </a:p>
        </p:txBody>
      </p:sp>
      <p:sp>
        <p:nvSpPr>
          <p:cNvPr id="3" name="Text Placeholder 2"/>
          <p:cNvSpPr>
            <a:spLocks noGrp="1"/>
          </p:cNvSpPr>
          <p:nvPr>
            <p:ph type="body" sz="quarter" idx="4294967295"/>
          </p:nvPr>
        </p:nvSpPr>
        <p:spPr>
          <a:xfrm>
            <a:off x="0" y="1636713"/>
            <a:ext cx="6872288" cy="2898550"/>
          </a:xfrm>
        </p:spPr>
        <p:txBody>
          <a:bodyPr/>
          <a:lstStyle/>
          <a:p>
            <a:r>
              <a:rPr lang="en-US" dirty="0">
                <a:solidFill>
                  <a:schemeClr val="bg1"/>
                </a:solidFill>
              </a:rPr>
              <a:t>If your data is just as useful after swapping any of your columns with each other, then you can’t use Convolutional Neural Networks.</a:t>
            </a:r>
          </a:p>
        </p:txBody>
      </p:sp>
    </p:spTree>
    <p:extLst>
      <p:ext uri="{BB962C8B-B14F-4D97-AF65-F5344CB8AC3E}">
        <p14:creationId xmlns:p14="http://schemas.microsoft.com/office/powerpoint/2010/main" val="61185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solidFill>
                  <a:schemeClr val="bg1"/>
                </a:solidFill>
              </a:rPr>
              <a:t>In a nutshell</a:t>
            </a:r>
          </a:p>
        </p:txBody>
      </p:sp>
      <p:sp>
        <p:nvSpPr>
          <p:cNvPr id="3" name="Text Placeholder 2"/>
          <p:cNvSpPr>
            <a:spLocks noGrp="1"/>
          </p:cNvSpPr>
          <p:nvPr>
            <p:ph type="body" sz="quarter" idx="4294967295"/>
          </p:nvPr>
        </p:nvSpPr>
        <p:spPr>
          <a:xfrm>
            <a:off x="0" y="1189038"/>
            <a:ext cx="11652250" cy="1270220"/>
          </a:xfrm>
        </p:spPr>
        <p:txBody>
          <a:bodyPr/>
          <a:lstStyle/>
          <a:p>
            <a:r>
              <a:rPr lang="en-US" dirty="0" err="1">
                <a:solidFill>
                  <a:schemeClr val="bg1"/>
                </a:solidFill>
              </a:rPr>
              <a:t>ConvNets</a:t>
            </a:r>
            <a:r>
              <a:rPr lang="en-US" dirty="0">
                <a:solidFill>
                  <a:schemeClr val="bg1"/>
                </a:solidFill>
              </a:rPr>
              <a:t> are great at finding patterns and using them to classify images.</a:t>
            </a:r>
          </a:p>
        </p:txBody>
      </p:sp>
    </p:spTree>
    <p:extLst>
      <p:ext uri="{BB962C8B-B14F-4D97-AF65-F5344CB8AC3E}">
        <p14:creationId xmlns:p14="http://schemas.microsoft.com/office/powerpoint/2010/main" val="2574058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6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artner Delivery Documents" ma:contentTypeID="0x010100B90C06D219320442B38C20BC303D1512008626B2FAF072804EB6709CD1DD4134B9" ma:contentTypeVersion="9" ma:contentTypeDescription="" ma:contentTypeScope="" ma:versionID="411e8e92a10da320b1b31578b2f7bbcc">
  <xsd:schema xmlns:xsd="http://www.w3.org/2001/XMLSchema" xmlns:xs="http://www.w3.org/2001/XMLSchema" xmlns:p="http://schemas.microsoft.com/office/2006/metadata/properties" xmlns:ns2="230e9df3-be65-4c73-a93b-d1236ebd677e" xmlns:ns3="774be55f-118a-40c2-b09e-c94d765f6095" xmlns:ns4="21bc03ed-0866-4d8b-8aa9-5f2cf5f70e1b" targetNamespace="http://schemas.microsoft.com/office/2006/metadata/properties" ma:root="true" ma:fieldsID="9b625a244888b97cee670c4927dd3b2a" ns2:_="" ns3:_="" ns4:_="">
    <xsd:import namespace="230e9df3-be65-4c73-a93b-d1236ebd677e"/>
    <xsd:import namespace="774be55f-118a-40c2-b09e-c94d765f6095"/>
    <xsd:import namespace="21bc03ed-0866-4d8b-8aa9-5f2cf5f70e1b"/>
    <xsd:element name="properties">
      <xsd:complexType>
        <xsd:sequence>
          <xsd:element name="documentManagement">
            <xsd:complexType>
              <xsd:all>
                <xsd:element ref="ns2:_dlc_DocId" minOccurs="0"/>
                <xsd:element ref="ns2:_dlc_DocIdUrl" minOccurs="0"/>
                <xsd:element ref="ns2:_dlc_DocIdPersistId" minOccurs="0"/>
                <xsd:element ref="ns3:Bold_x0020_Ambition"/>
                <xsd:element ref="ns3:Practice_x0020_Area"/>
                <xsd:element ref="ns3:Workload_x0020_Name"/>
                <xsd:element ref="ns3:Partner_x0020_Maturity"/>
                <xsd:element ref="ns3:Modality"/>
                <xsd:element ref="ns3:Accreditation_x0020_Required" minOccurs="0"/>
                <xsd:element ref="ns3:IP_x0020_Status"/>
                <xsd:element ref="ns3:IP_x0020_Type"/>
                <xsd:element ref="ns3:Service1" minOccurs="0"/>
                <xsd:element ref="ns4:MediaServiceMetadata" minOccurs="0"/>
                <xsd:element ref="ns4: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74be55f-118a-40c2-b09e-c94d765f6095" elementFormDefault="qualified">
    <xsd:import namespace="http://schemas.microsoft.com/office/2006/documentManagement/types"/>
    <xsd:import namespace="http://schemas.microsoft.com/office/infopath/2007/PartnerControls"/>
    <xsd:element name="Bold_x0020_Ambition" ma:index="11" ma:displayName="Bold Ambition" ma:default="NA" ma:format="Dropdown" ma:internalName="Bold_x0020_Ambition">
      <xsd:simpleType>
        <xsd:restriction base="dms:Choice">
          <xsd:enumeration value="NA"/>
          <xsd:enumeration value="Build The Intelligent Cloud"/>
          <xsd:enumeration value="Create More Personal Computing"/>
          <xsd:enumeration value="Reinventing Productivity and Business Processes"/>
        </xsd:restriction>
      </xsd:simpleType>
    </xsd:element>
    <xsd:element name="Practice_x0020_Area" ma:index="12" ma:displayName="Practice Area" ma:default="NA" ma:format="Dropdown" ma:internalName="Practice_x0020_Area">
      <xsd:simpleType>
        <xsd:restriction base="dms:Choice">
          <xsd:enumeration value="NA"/>
          <xsd:enumeration value="Cloud Application Development"/>
          <xsd:enumeration value="Cloud Application Development (O365)"/>
          <xsd:enumeration value="Cloud Infrastructure &amp; Management"/>
          <xsd:enumeration value="Data Platform and Analytics"/>
          <xsd:enumeration value="Dynamics 365"/>
          <xsd:enumeration value="Exchange Online"/>
          <xsd:enumeration value="Mobility &amp; Security"/>
          <xsd:enumeration value="Office 365"/>
          <xsd:enumeration value="Sharepoint Online"/>
          <xsd:enumeration value="Skype for Business"/>
          <xsd:enumeration value="Windows"/>
        </xsd:restriction>
      </xsd:simpleType>
    </xsd:element>
    <xsd:element name="Workload_x0020_Name" ma:index="13" ma:displayName="Workload Name" ma:list="{73322563-e1ed-4c6e-adbf-157731da68b9}" ma:internalName="Workload_x0020_Name" ma:showField="Title" ma:web="774be55f-118a-40c2-b09e-c94d765f6095">
      <xsd:simpleType>
        <xsd:restriction base="dms:Lookup"/>
      </xsd:simpleType>
    </xsd:element>
    <xsd:element name="Partner_x0020_Maturity" ma:index="14" ma:displayName="Partner Maturity" ma:default="NA" ma:format="Dropdown" ma:internalName="Partner_x0020_Maturity">
      <xsd:simpleType>
        <xsd:restriction base="dms:Choice">
          <xsd:enumeration value="NA"/>
          <xsd:enumeration value="Build"/>
          <xsd:enumeration value="Get Started"/>
          <xsd:enumeration value="Grow Your Business"/>
          <xsd:enumeration value="Operate &amp; Optimize"/>
          <xsd:enumeration value="Optimize Your Business"/>
          <xsd:enumeration value="Plan"/>
        </xsd:restriction>
      </xsd:simpleType>
    </xsd:element>
    <xsd:element name="Modality" ma:index="15" ma:displayName="Modality" ma:default="NA" ma:format="Dropdown" ma:internalName="Modality">
      <xsd:simpleType>
        <xsd:restriction base="dms:Choice">
          <xsd:enumeration value="NA"/>
          <xsd:enumeration value="1:1 Chat"/>
          <xsd:enumeration value="1:1 Consultation"/>
          <xsd:enumeration value="1:Many Webcast"/>
          <xsd:enumeration value="1:Many Onsite"/>
        </xsd:restriction>
      </xsd:simpleType>
    </xsd:element>
    <xsd:element name="Accreditation_x0020_Required" ma:index="16" nillable="true" ma:displayName="Accreditation Required" ma:default="Pending" ma:format="Dropdown" ma:internalName="Accreditation_x0020_Required">
      <xsd:simpleType>
        <xsd:restriction base="dms:Choice">
          <xsd:enumeration value="Yes"/>
          <xsd:enumeration value="Pending"/>
          <xsd:enumeration value="No"/>
          <xsd:enumeration value="Complete"/>
        </xsd:restriction>
      </xsd:simpleType>
    </xsd:element>
    <xsd:element name="IP_x0020_Status" ma:index="17" ma:displayName="IP Status" ma:default="NA" ma:format="Dropdown" ma:internalName="IP_x0020_Status">
      <xsd:simpleType>
        <xsd:restriction base="dms:Choice">
          <xsd:enumeration value="NA"/>
          <xsd:enumeration value="Planning"/>
          <xsd:enumeration value="In Development"/>
          <xsd:enumeration value="Ready"/>
          <xsd:enumeration value="Retired"/>
        </xsd:restriction>
      </xsd:simpleType>
    </xsd:element>
    <xsd:element name="IP_x0020_Type" ma:index="18" ma:displayName="IP Type" ma:default="NA" ma:format="Dropdown" ma:internalName="IP_x0020_Type">
      <xsd:simpleType>
        <xsd:restriction base="dms:Choice">
          <xsd:enumeration value="NA"/>
          <xsd:enumeration value="Delivery Deck"/>
          <xsd:enumeration value="Delivery Guide"/>
          <xsd:enumeration value="Demo"/>
          <xsd:enumeration value="EMail"/>
          <xsd:enumeration value="LAB Guide"/>
          <xsd:enumeration value="Link"/>
          <xsd:enumeration value="Presentation Video"/>
          <xsd:enumeration value="Template"/>
          <xsd:enumeration value="TTT"/>
          <xsd:enumeration value="Other Reference Materials"/>
        </xsd:restriction>
      </xsd:simpleType>
    </xsd:element>
    <xsd:element name="Service1" ma:index="19" nillable="true" ma:displayName="Service" ma:list="{8bc47029-a29d-4fbd-bb3b-b6a7c35d411e}" ma:internalName="Service1" ma:showField="Title" ma:web="774be55f-118a-40c2-b09e-c94d765f6095">
      <xsd:simpleType>
        <xsd:restriction base="dms:Lookup"/>
      </xsd:simpleType>
    </xsd:element>
    <xsd:element name="SharedWithUsers" ma:index="2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description="" ma:internalName="SharedWithDetails" ma:readOnly="true">
      <xsd:simpleType>
        <xsd:restriction base="dms:Note">
          <xsd:maxLength value="255"/>
        </xsd:restriction>
      </xsd:simpleType>
    </xsd:element>
    <xsd:element name="LastSharedByUser" ma:index="24" nillable="true" ma:displayName="Last Shared By User" ma:description="" ma:internalName="LastSharedByUser" ma:readOnly="true">
      <xsd:simpleType>
        <xsd:restriction base="dms:Note">
          <xsd:maxLength value="255"/>
        </xsd:restriction>
      </xsd:simpleType>
    </xsd:element>
    <xsd:element name="LastSharedByTime" ma:index="2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1bc03ed-0866-4d8b-8aa9-5f2cf5f70e1b" elementFormDefault="qualified">
    <xsd:import namespace="http://schemas.microsoft.com/office/2006/documentManagement/types"/>
    <xsd:import namespace="http://schemas.microsoft.com/office/infopath/2007/PartnerControls"/>
    <xsd:element name="MediaServiceMetadata" ma:index="20" nillable="true" ma:displayName="MediaServiceMetadata" ma:description="" ma:hidden="true" ma:internalName="MediaServiceMetadata" ma:readOnly="true">
      <xsd:simpleType>
        <xsd:restriction base="dms:Note"/>
      </xsd:simpleType>
    </xsd:element>
    <xsd:element name="MediaServiceFastMetadata" ma:index="2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230e9df3-be65-4c73-a93b-d1236ebd677e">PSCCIP-533525327-1027</_dlc_DocId>
    <_dlc_DocIdUrl xmlns="230e9df3-be65-4c73-a93b-d1236ebd677e">
      <Url>https://microsoft.sharepoint.com/teams/tpdconcen/_layouts/15/DocIdRedir.aspx?ID=PSCCIP-533525327-1027</Url>
      <Description>PSCCIP-533525327-1027</Description>
    </_dlc_DocIdUrl>
    <Workload_x0020_Name xmlns="774be55f-118a-40c2-b09e-c94d765f6095">1</Workload_x0020_Name>
    <Modality xmlns="774be55f-118a-40c2-b09e-c94d765f6095">1:Many Webcast</Modality>
    <Bold_x0020_Ambition xmlns="774be55f-118a-40c2-b09e-c94d765f6095">Build The Intelligent Cloud</Bold_x0020_Ambition>
    <IP_x0020_Status xmlns="774be55f-118a-40c2-b09e-c94d765f6095">Ready</IP_x0020_Status>
    <Partner_x0020_Maturity xmlns="774be55f-118a-40c2-b09e-c94d765f6095">Operate &amp; Optimize</Partner_x0020_Maturity>
    <Service1 xmlns="774be55f-118a-40c2-b09e-c94d765f6095">10</Service1>
    <IP_x0020_Type xmlns="774be55f-118a-40c2-b09e-c94d765f6095">Delivery Deck</IP_x0020_Type>
    <Practice_x0020_Area xmlns="774be55f-118a-40c2-b09e-c94d765f6095">Cloud Application Development</Practice_x0020_Area>
    <Accreditation_x0020_Required xmlns="774be55f-118a-40c2-b09e-c94d765f6095">Yes</Accreditation_x0020_Required>
  </documentManagement>
</p:properties>
</file>

<file path=customXml/itemProps1.xml><?xml version="1.0" encoding="utf-8"?>
<ds:datastoreItem xmlns:ds="http://schemas.openxmlformats.org/officeDocument/2006/customXml" ds:itemID="{92B84444-3B77-4A84-A7A7-93300BE268CD}">
  <ds:schemaRefs>
    <ds:schemaRef ds:uri="http://schemas.microsoft.com/sharepoint/events"/>
  </ds:schemaRefs>
</ds:datastoreItem>
</file>

<file path=customXml/itemProps2.xml><?xml version="1.0" encoding="utf-8"?>
<ds:datastoreItem xmlns:ds="http://schemas.openxmlformats.org/officeDocument/2006/customXml" ds:itemID="{2E318817-49CB-4EAE-A460-67A0CC80D604}">
  <ds:schemaRefs>
    <ds:schemaRef ds:uri="http://schemas.microsoft.com/sharepoint/v3/contenttype/forms"/>
  </ds:schemaRefs>
</ds:datastoreItem>
</file>

<file path=customXml/itemProps3.xml><?xml version="1.0" encoding="utf-8"?>
<ds:datastoreItem xmlns:ds="http://schemas.openxmlformats.org/officeDocument/2006/customXml" ds:itemID="{0B9C069B-786B-4095-B96D-58583BF672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74be55f-118a-40c2-b09e-c94d765f6095"/>
    <ds:schemaRef ds:uri="21bc03ed-0866-4d8b-8aa9-5f2cf5f70e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C150212-3A2C-440D-A1CE-55668F609639}">
  <ds:schemaRefs>
    <ds:schemaRef ds:uri="http://schemas.microsoft.com/office/2006/metadata/properties"/>
    <ds:schemaRef ds:uri="http://purl.org/dc/elements/1.1/"/>
    <ds:schemaRef ds:uri="230e9df3-be65-4c73-a93b-d1236ebd677e"/>
    <ds:schemaRef ds:uri="21bc03ed-0866-4d8b-8aa9-5f2cf5f70e1b"/>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774be55f-118a-40c2-b09e-c94d765f609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6779</Words>
  <Application>Microsoft Office PowerPoint</Application>
  <PresentationFormat>Widescreen</PresentationFormat>
  <Paragraphs>1121</Paragraphs>
  <Slides>176</Slides>
  <Notes>58</Notes>
  <HiddenSlides>0</HiddenSlides>
  <MMClips>2</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176</vt:i4>
      </vt:variant>
    </vt:vector>
  </HeadingPairs>
  <TitlesOfParts>
    <vt:vector size="194" baseType="lpstr">
      <vt:lpstr>宋体</vt:lpstr>
      <vt:lpstr>Arial</vt:lpstr>
      <vt:lpstr>Calibri</vt:lpstr>
      <vt:lpstr>Cambria Math</vt:lpstr>
      <vt:lpstr>Consolas</vt:lpstr>
      <vt:lpstr>Impact</vt:lpstr>
      <vt:lpstr>Segoe UI</vt:lpstr>
      <vt:lpstr>Segoe UI Light</vt:lpstr>
      <vt:lpstr>Segoe UI Semibold</vt:lpstr>
      <vt:lpstr>Segoe UI Semilight</vt:lpstr>
      <vt:lpstr>wf_segoe-ui_normal</vt:lpstr>
      <vt:lpstr>Wingdings</vt:lpstr>
      <vt:lpstr>4_COLOR TEMPLATE</vt:lpstr>
      <vt:lpstr>COLOR TEMPLATE</vt:lpstr>
      <vt:lpstr>2_COLOR TEMPLATE</vt:lpstr>
      <vt:lpstr>1_KEEP_WHITE TEMPLATE</vt:lpstr>
      <vt:lpstr>1_5-30721_Build_2016_Template_Light</vt:lpstr>
      <vt:lpstr>6_COLOR TEMPLATE</vt:lpstr>
      <vt:lpstr>Emerging AI  Boot Camp </vt:lpstr>
      <vt:lpstr>Agenda</vt:lpstr>
      <vt:lpstr>PowerPoint Presentation</vt:lpstr>
      <vt:lpstr>PowerPoint Presentation</vt:lpstr>
      <vt:lpstr>PowerPoint Presentation</vt:lpstr>
      <vt:lpstr>How it Works: Convolutional Neural Networks</vt:lpstr>
      <vt:lpstr>Object Detection History</vt:lpstr>
      <vt:lpstr>PowerPoint Presentation</vt:lpstr>
      <vt:lpstr>PowerPoint Presentation</vt:lpstr>
      <vt:lpstr>PowerPoint Presentation</vt:lpstr>
      <vt:lpstr>PowerPoint Presentation</vt:lpstr>
      <vt:lpstr>PowerPoint Presentation</vt:lpstr>
      <vt:lpstr>The Deep Learning Era begins (2012) </vt:lpstr>
      <vt:lpstr>PowerPoint Presentation</vt:lpstr>
      <vt:lpstr>A toy ConvNet: X’s and O’s</vt:lpstr>
      <vt:lpstr>For example</vt:lpstr>
      <vt:lpstr>Trickier cases</vt:lpstr>
      <vt:lpstr>Deciding is hard</vt:lpstr>
      <vt:lpstr>What computers see</vt:lpstr>
      <vt:lpstr>What computers see</vt:lpstr>
      <vt:lpstr>Computers are literal</vt:lpstr>
      <vt:lpstr>ConvNets match pieces of the image</vt:lpstr>
      <vt:lpstr>Features match pieces of the image</vt:lpstr>
      <vt:lpstr>PowerPoint Presentation</vt:lpstr>
      <vt:lpstr>PowerPoint Presentation</vt:lpstr>
      <vt:lpstr>PowerPoint Presentation</vt:lpstr>
      <vt:lpstr>PowerPoint Presentation</vt:lpstr>
      <vt:lpstr>PowerPoint Presentation</vt:lpstr>
      <vt:lpstr>Filtering: The math behind the match</vt:lpstr>
      <vt:lpstr>PowerPoint Presentation</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Convolution: Trying every possible match</vt:lpstr>
      <vt:lpstr>Convolution: Trying every possible match</vt:lpstr>
      <vt:lpstr>PowerPoint Presentation</vt:lpstr>
      <vt:lpstr>Convolution layer</vt:lpstr>
      <vt:lpstr>Convolution layer</vt:lpstr>
      <vt:lpstr>Pooling: Shrinking the image stack</vt:lpstr>
      <vt:lpstr>Pooling</vt:lpstr>
      <vt:lpstr>Pooling</vt:lpstr>
      <vt:lpstr>Pooling</vt:lpstr>
      <vt:lpstr>Pooling</vt:lpstr>
      <vt:lpstr>Pooling</vt:lpstr>
      <vt:lpstr>Pooling</vt:lpstr>
      <vt:lpstr>PowerPoint Presentation</vt:lpstr>
      <vt:lpstr>Pooling layer</vt:lpstr>
      <vt:lpstr>Normalization</vt:lpstr>
      <vt:lpstr>Rectified Linear Units (ReLUs)</vt:lpstr>
      <vt:lpstr>Rectified Linear Units (ReLUs)</vt:lpstr>
      <vt:lpstr>Rectified Linear Units (ReLUs)</vt:lpstr>
      <vt:lpstr>Rectified Linear Units (ReLUs)</vt:lpstr>
      <vt:lpstr>ReLU layer</vt:lpstr>
      <vt:lpstr>Layers get stacked</vt:lpstr>
      <vt:lpstr>Deep stacking</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Putting it all together</vt:lpstr>
      <vt:lpstr>Learning</vt:lpstr>
      <vt:lpstr>Backprop</vt:lpstr>
      <vt:lpstr>Backprop</vt:lpstr>
      <vt:lpstr>Backprop</vt:lpstr>
      <vt:lpstr>Backprop</vt:lpstr>
      <vt:lpstr>Backprop</vt:lpstr>
      <vt:lpstr>Backprop</vt:lpstr>
      <vt:lpstr>Gradient descent </vt:lpstr>
      <vt:lpstr>Gradient descent </vt:lpstr>
      <vt:lpstr>Hyperparameters (knobs)</vt:lpstr>
      <vt:lpstr>Architecture</vt:lpstr>
      <vt:lpstr>Not just images</vt:lpstr>
      <vt:lpstr>Images</vt:lpstr>
      <vt:lpstr>Sound</vt:lpstr>
      <vt:lpstr>Text</vt:lpstr>
      <vt:lpstr>Limitations</vt:lpstr>
      <vt:lpstr>Customer data</vt:lpstr>
      <vt:lpstr>Rule of thumb</vt:lpstr>
      <vt:lpstr>In a nutshell</vt:lpstr>
      <vt:lpstr>Azure Cognitive Services </vt:lpstr>
      <vt:lpstr>Build applications that understand people</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Voice recognition</vt:lpstr>
      <vt:lpstr>Voice recognition</vt:lpstr>
      <vt:lpstr>Voice output</vt:lpstr>
      <vt:lpstr>PowerPoint Presentation</vt:lpstr>
      <vt:lpstr>Custom Recognition Intelligent Service</vt:lpstr>
      <vt:lpstr>PowerPoint Presentation</vt:lpstr>
      <vt:lpstr>Speaker recognition APIs</vt:lpstr>
      <vt:lpstr>PowerPoint Presentation</vt:lpstr>
      <vt:lpstr>PowerPoint Presentation</vt:lpstr>
      <vt:lpstr>Bing spell check APIs</vt:lpstr>
      <vt:lpstr>PowerPoint Presentation</vt:lpstr>
      <vt:lpstr>Language understanding intelligent service</vt:lpstr>
      <vt:lpstr>Language understanding models</vt:lpstr>
      <vt:lpstr>PowerPoint Presentation</vt:lpstr>
      <vt:lpstr>PowerPoint Presentation</vt:lpstr>
      <vt:lpstr>Linguistic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Conversational Commerce  </vt:lpstr>
      <vt:lpstr>Your bots – wherever your users converse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dc:title>
  <dc:creator/>
  <cp:lastModifiedBy/>
  <cp:revision>2</cp:revision>
  <dcterms:modified xsi:type="dcterms:W3CDTF">2018-04-25T05:38:55Z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0x010100B90C06D219320442B38C20BC303D1512008626B2FAF072804EB6709CD1DD4134B9</vt:lpwstr>
  </property>
  <property fmtid="{D5CDD505-2E9C-101B-9397-08002B2CF9AE}" pid="3" name="_dlc_DocIdItemGuid">
    <vt:lpwstr>728d5ec4-de10-44b0-a941-d9e727d3256e</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rubanerj@microsoft.com</vt:lpwstr>
  </property>
  <property fmtid="{D5CDD505-2E9C-101B-9397-08002B2CF9AE}" pid="7" name="MSIP_Label_f42aa342-8706-4288-bd11-ebb85995028c_SetDate">
    <vt:lpwstr>2017-11-24T05:18:39.2258400Z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